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5"/>
  </p:notesMasterIdLst>
  <p:handoutMasterIdLst>
    <p:handoutMasterId r:id="rId26"/>
  </p:handoutMasterIdLst>
  <p:sldIdLst>
    <p:sldId id="420" r:id="rId6"/>
    <p:sldId id="488" r:id="rId7"/>
    <p:sldId id="489" r:id="rId8"/>
    <p:sldId id="487" r:id="rId9"/>
    <p:sldId id="490" r:id="rId10"/>
    <p:sldId id="502" r:id="rId11"/>
    <p:sldId id="480" r:id="rId12"/>
    <p:sldId id="486" r:id="rId13"/>
    <p:sldId id="450" r:id="rId14"/>
    <p:sldId id="492" r:id="rId15"/>
    <p:sldId id="493" r:id="rId16"/>
    <p:sldId id="494" r:id="rId17"/>
    <p:sldId id="501" r:id="rId18"/>
    <p:sldId id="495" r:id="rId19"/>
    <p:sldId id="496" r:id="rId20"/>
    <p:sldId id="419" r:id="rId21"/>
    <p:sldId id="497" r:id="rId22"/>
    <p:sldId id="500" r:id="rId23"/>
    <p:sldId id="49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er Gaskell" initials="OG" lastIdx="5" clrIdx="0">
    <p:extLst>
      <p:ext uri="{19B8F6BF-5375-455C-9EA6-DF929625EA0E}">
        <p15:presenceInfo xmlns:p15="http://schemas.microsoft.com/office/powerpoint/2012/main" userId="S::ogaskell@hhf.com::e78e3d2c-4e4d-4579-a93d-0b19eab7fd86" providerId="AD"/>
      </p:ext>
    </p:extLst>
  </p:cmAuthor>
  <p:cmAuthor id="2" name="Gwen Shaw" initials="GS" lastIdx="14" clrIdx="1">
    <p:extLst>
      <p:ext uri="{19B8F6BF-5375-455C-9EA6-DF929625EA0E}">
        <p15:presenceInfo xmlns:p15="http://schemas.microsoft.com/office/powerpoint/2012/main" userId="S::gshaw@tooledesign.com::cdd8ee50-fb07-497f-9ccd-a2c2af2c737e" providerId="AD"/>
      </p:ext>
    </p:extLst>
  </p:cmAuthor>
  <p:cmAuthor id="3" name="Kerry Aszklar" initials="KA" lastIdx="7" clrIdx="2">
    <p:extLst>
      <p:ext uri="{19B8F6BF-5375-455C-9EA6-DF929625EA0E}">
        <p15:presenceInfo xmlns:p15="http://schemas.microsoft.com/office/powerpoint/2012/main" userId="S::kaszklar@tooledesign.com::e9366b3e-ae1a-4466-9729-b7cc84abcef2" providerId="AD"/>
      </p:ext>
    </p:extLst>
  </p:cmAuthor>
  <p:cmAuthor id="4" name="Adrian Witte" initials="AW" lastIdx="4" clrIdx="3">
    <p:extLst>
      <p:ext uri="{19B8F6BF-5375-455C-9EA6-DF929625EA0E}">
        <p15:presenceInfo xmlns:p15="http://schemas.microsoft.com/office/powerpoint/2012/main" userId="S::awitte@tooledesign.com::f65c0fa6-74f5-444f-b0af-51ee26ab12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D9D9"/>
    <a:srgbClr val="B2B2B2"/>
    <a:srgbClr val="AB059F"/>
    <a:srgbClr val="F4B8E4"/>
    <a:srgbClr val="00B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8" autoAdjust="0"/>
    <p:restoredTop sz="80846" autoAdjust="0"/>
  </p:normalViewPr>
  <p:slideViewPr>
    <p:cSldViewPr snapToGrid="0">
      <p:cViewPr varScale="1">
        <p:scale>
          <a:sx n="92" d="100"/>
          <a:sy n="92" d="100"/>
        </p:scale>
        <p:origin x="1752" y="84"/>
      </p:cViewPr>
      <p:guideLst/>
    </p:cSldViewPr>
  </p:slideViewPr>
  <p:notesTextViewPr>
    <p:cViewPr>
      <p:scale>
        <a:sx n="1" d="1"/>
        <a:sy n="1" d="1"/>
      </p:scale>
      <p:origin x="0" y="0"/>
    </p:cViewPr>
  </p:notesTextViewPr>
  <p:notesViewPr>
    <p:cSldViewPr snapToGrid="0" showGuides="1">
      <p:cViewPr varScale="1">
        <p:scale>
          <a:sx n="95" d="100"/>
          <a:sy n="95" d="100"/>
        </p:scale>
        <p:origin x="360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1BDC59-330B-42AA-AC2B-9BA31BEBCA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FBDFAC0-6D3E-4547-B176-C842F58A0C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479D13-671C-4D22-93B4-D8F9890A2FBC}" type="datetimeFigureOut">
              <a:rPr lang="en-US" smtClean="0"/>
              <a:t>6/28/2022</a:t>
            </a:fld>
            <a:endParaRPr lang="en-US" dirty="0"/>
          </a:p>
        </p:txBody>
      </p:sp>
      <p:sp>
        <p:nvSpPr>
          <p:cNvPr id="4" name="Footer Placeholder 3">
            <a:extLst>
              <a:ext uri="{FF2B5EF4-FFF2-40B4-BE49-F238E27FC236}">
                <a16:creationId xmlns:a16="http://schemas.microsoft.com/office/drawing/2014/main" id="{50444D44-537B-4EF6-BFA4-7789AFFA3B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79BE505-8126-4ED9-A7A6-4AE7E06A10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675916-7DBE-4903-B14A-A004DEED170F}" type="slidenum">
              <a:rPr lang="en-US" smtClean="0"/>
              <a:t>‹#›</a:t>
            </a:fld>
            <a:endParaRPr lang="en-US" dirty="0"/>
          </a:p>
        </p:txBody>
      </p:sp>
    </p:spTree>
    <p:extLst>
      <p:ext uri="{BB962C8B-B14F-4D97-AF65-F5344CB8AC3E}">
        <p14:creationId xmlns:p14="http://schemas.microsoft.com/office/powerpoint/2010/main" val="37845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9E645-9148-4FD4-9F03-2EB4BB51ACD3}" type="datetimeFigureOut">
              <a:rPr lang="en-US" smtClean="0"/>
              <a:t>6/28/2022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B980F-4C1E-4AF2-B3E3-D30E44E424AA}" type="slidenum">
              <a:rPr lang="en-US" smtClean="0"/>
              <a:t>‹#›</a:t>
            </a:fld>
            <a:endParaRPr lang="en-US" dirty="0"/>
          </a:p>
        </p:txBody>
      </p:sp>
    </p:spTree>
    <p:extLst>
      <p:ext uri="{BB962C8B-B14F-4D97-AF65-F5344CB8AC3E}">
        <p14:creationId xmlns:p14="http://schemas.microsoft.com/office/powerpoint/2010/main" val="31115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Becky</a:t>
            </a:r>
          </a:p>
          <a:p>
            <a:r>
              <a:rPr lang="en-US" dirty="0">
                <a:sym typeface="Wingdings" pitchFamily="2" charset="2"/>
              </a:rPr>
              <a:t>Housekeeping:  </a:t>
            </a:r>
          </a:p>
          <a:p>
            <a:pPr marL="171450" indent="-171450">
              <a:buFont typeface="Arial" panose="020B0604020202020204" pitchFamily="34" charset="0"/>
              <a:buChar char="•"/>
            </a:pPr>
            <a:r>
              <a:rPr lang="en-US" dirty="0">
                <a:sym typeface="Wingdings" pitchFamily="2" charset="2"/>
              </a:rPr>
              <a:t>meeting being recorded</a:t>
            </a:r>
            <a:r>
              <a:rPr lang="en-US" baseline="0" dirty="0">
                <a:sym typeface="Wingdings" pitchFamily="2" charset="2"/>
              </a:rPr>
              <a:t> &amp; will be posted on website afterward</a:t>
            </a:r>
          </a:p>
          <a:p>
            <a:pPr marL="171450" indent="-171450">
              <a:buFont typeface="Arial" panose="020B0604020202020204" pitchFamily="34" charset="0"/>
              <a:buChar char="•"/>
            </a:pPr>
            <a:r>
              <a:rPr lang="en-US" dirty="0">
                <a:sym typeface="Wingdings" pitchFamily="2" charset="2"/>
              </a:rPr>
              <a:t>mute/cameras off </a:t>
            </a:r>
          </a:p>
          <a:p>
            <a:pPr marL="171450" indent="-171450">
              <a:buFont typeface="Arial" panose="020B0604020202020204" pitchFamily="34" charset="0"/>
              <a:buChar char="•"/>
            </a:pPr>
            <a:r>
              <a:rPr lang="en-US" dirty="0">
                <a:sym typeface="Wingdings" pitchFamily="2" charset="2"/>
              </a:rPr>
              <a:t>submit comments/questions via chat; we’ll respond</a:t>
            </a:r>
            <a:r>
              <a:rPr lang="en-US" baseline="0" dirty="0">
                <a:sym typeface="Wingdings" pitchFamily="2" charset="2"/>
              </a:rPr>
              <a:t> as time allows, but we anticipate following-up after the meeting with more responses and information</a:t>
            </a:r>
            <a:endParaRPr lang="en-US" dirty="0">
              <a:sym typeface="Wingdings" pitchFamily="2" charset="2"/>
            </a:endParaRPr>
          </a:p>
          <a:p>
            <a:r>
              <a:rPr lang="en-US" dirty="0">
                <a:sym typeface="Wingdings" pitchFamily="2" charset="2"/>
              </a:rPr>
              <a:t>Welcome</a:t>
            </a:r>
            <a:endParaRPr lang="en-US" baseline="0" dirty="0">
              <a:sym typeface="Wingdings" pitchFamily="2" charset="2"/>
            </a:endParaRPr>
          </a:p>
          <a:p>
            <a:pPr marL="171450" indent="-171450">
              <a:buFont typeface="Arial" panose="020B0604020202020204" pitchFamily="34" charset="0"/>
              <a:buChar char="•"/>
            </a:pPr>
            <a:r>
              <a:rPr lang="en-US" baseline="0" dirty="0">
                <a:sym typeface="Wingdings" pitchFamily="2" charset="2"/>
              </a:rPr>
              <a:t>this is our final open house on this planning project</a:t>
            </a:r>
          </a:p>
          <a:p>
            <a:pPr marL="171450" indent="-171450">
              <a:buFont typeface="Arial" panose="020B0604020202020204" pitchFamily="34" charset="0"/>
              <a:buChar char="•"/>
            </a:pPr>
            <a:r>
              <a:rPr lang="en-US" baseline="0" dirty="0">
                <a:sym typeface="Wingdings" pitchFamily="2" charset="2"/>
              </a:rPr>
              <a:t>we value your participation in this process. It helps us make better decisions</a:t>
            </a:r>
          </a:p>
          <a:p>
            <a:pPr marL="171450" indent="-171450">
              <a:buFont typeface="Arial" panose="020B0604020202020204" pitchFamily="34" charset="0"/>
              <a:buChar char="•"/>
            </a:pPr>
            <a:r>
              <a:rPr lang="en-US" baseline="0" dirty="0">
                <a:sym typeface="Wingdings" pitchFamily="2" charset="2"/>
              </a:rPr>
              <a:t>our last public meeting in February was well-attended and we collected a lot of valuable feedback which has informed what we will be sharing with you today</a:t>
            </a:r>
          </a:p>
          <a:p>
            <a:r>
              <a:rPr lang="en-US" baseline="0" dirty="0">
                <a:sym typeface="Wingdings" pitchFamily="2" charset="2"/>
              </a:rPr>
              <a:t>Introduce PMT</a:t>
            </a:r>
          </a:p>
          <a:p>
            <a:pPr marL="171450" indent="-171450">
              <a:buFont typeface="Arial" panose="020B0604020202020204" pitchFamily="34" charset="0"/>
              <a:buChar char="•"/>
            </a:pPr>
            <a:r>
              <a:rPr lang="en-US" baseline="0" dirty="0">
                <a:sym typeface="Wingdings" pitchFamily="2" charset="2"/>
              </a:rPr>
              <a:t>County</a:t>
            </a:r>
          </a:p>
          <a:p>
            <a:pPr marL="171450" indent="-171450">
              <a:buFont typeface="Arial" panose="020B0604020202020204" pitchFamily="34" charset="0"/>
              <a:buChar char="•"/>
            </a:pPr>
            <a:r>
              <a:rPr lang="en-US" baseline="0" dirty="0">
                <a:sym typeface="Wingdings" pitchFamily="2" charset="2"/>
              </a:rPr>
              <a:t>Toole</a:t>
            </a:r>
          </a:p>
          <a:p>
            <a:pPr marL="171450" indent="-171450">
              <a:buFont typeface="Arial" panose="020B0604020202020204" pitchFamily="34" charset="0"/>
              <a:buChar char="•"/>
            </a:pPr>
            <a:r>
              <a:rPr lang="en-US" baseline="0" dirty="0">
                <a:sym typeface="Wingdings" pitchFamily="2" charset="2"/>
              </a:rPr>
              <a:t>Cogito</a:t>
            </a:r>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41BB980F-4C1E-4AF2-B3E3-D30E44E424AA}" type="slidenum">
              <a:rPr lang="en-US" smtClean="0"/>
              <a:t>1</a:t>
            </a:fld>
            <a:endParaRPr lang="en-US" dirty="0"/>
          </a:p>
        </p:txBody>
      </p:sp>
    </p:spTree>
    <p:extLst>
      <p:ext uri="{BB962C8B-B14F-4D97-AF65-F5344CB8AC3E}">
        <p14:creationId xmlns:p14="http://schemas.microsoft.com/office/powerpoint/2010/main" val="195819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E4040D8-45ED-45D6-A31E-E2DB8E6B17FE}" type="slidenum">
              <a:rPr lang="en-US"/>
              <a:t>10</a:t>
            </a:fld>
            <a:endParaRPr lang="en-US"/>
          </a:p>
        </p:txBody>
      </p:sp>
    </p:spTree>
    <p:extLst>
      <p:ext uri="{BB962C8B-B14F-4D97-AF65-F5344CB8AC3E}">
        <p14:creationId xmlns:p14="http://schemas.microsoft.com/office/powerpoint/2010/main" val="822729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E4040D8-45ED-45D6-A31E-E2DB8E6B17FE}" type="slidenum">
              <a:rPr lang="en-US"/>
              <a:t>11</a:t>
            </a:fld>
            <a:endParaRPr lang="en-US"/>
          </a:p>
        </p:txBody>
      </p:sp>
    </p:spTree>
    <p:extLst>
      <p:ext uri="{BB962C8B-B14F-4D97-AF65-F5344CB8AC3E}">
        <p14:creationId xmlns:p14="http://schemas.microsoft.com/office/powerpoint/2010/main" val="14237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E4040D8-45ED-45D6-A31E-E2DB8E6B17FE}" type="slidenum">
              <a:rPr lang="en-US"/>
              <a:t>12</a:t>
            </a:fld>
            <a:endParaRPr lang="en-US"/>
          </a:p>
        </p:txBody>
      </p:sp>
    </p:spTree>
    <p:extLst>
      <p:ext uri="{BB962C8B-B14F-4D97-AF65-F5344CB8AC3E}">
        <p14:creationId xmlns:p14="http://schemas.microsoft.com/office/powerpoint/2010/main" val="110575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E4040D8-45ED-45D6-A31E-E2DB8E6B17FE}" type="slidenum">
              <a:rPr lang="en-US"/>
              <a:t>13</a:t>
            </a:fld>
            <a:endParaRPr lang="en-US"/>
          </a:p>
        </p:txBody>
      </p:sp>
    </p:spTree>
    <p:extLst>
      <p:ext uri="{BB962C8B-B14F-4D97-AF65-F5344CB8AC3E}">
        <p14:creationId xmlns:p14="http://schemas.microsoft.com/office/powerpoint/2010/main" val="264911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E4040D8-45ED-45D6-A31E-E2DB8E6B17FE}" type="slidenum">
              <a:rPr lang="en-US"/>
              <a:t>14</a:t>
            </a:fld>
            <a:endParaRPr lang="en-US"/>
          </a:p>
        </p:txBody>
      </p:sp>
    </p:spTree>
    <p:extLst>
      <p:ext uri="{BB962C8B-B14F-4D97-AF65-F5344CB8AC3E}">
        <p14:creationId xmlns:p14="http://schemas.microsoft.com/office/powerpoint/2010/main" val="3892961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E4040D8-45ED-45D6-A31E-E2DB8E6B17FE}" type="slidenum">
              <a:rPr lang="en-US"/>
              <a:t>15</a:t>
            </a:fld>
            <a:endParaRPr lang="en-US"/>
          </a:p>
        </p:txBody>
      </p:sp>
    </p:spTree>
    <p:extLst>
      <p:ext uri="{BB962C8B-B14F-4D97-AF65-F5344CB8AC3E}">
        <p14:creationId xmlns:p14="http://schemas.microsoft.com/office/powerpoint/2010/main" val="358954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change to the schedule from my latest email to interested parties: on July 27</a:t>
            </a:r>
            <a:r>
              <a:rPr lang="en-US" baseline="30000" dirty="0"/>
              <a:t>th</a:t>
            </a:r>
            <a:r>
              <a:rPr lang="en-US" baseline="0" dirty="0"/>
              <a:t>, we’ll just be presenting the recommendation to the committee to prepare them for a public hearing September 28</a:t>
            </a:r>
            <a:r>
              <a:rPr lang="en-US" baseline="30000" dirty="0"/>
              <a:t>th</a:t>
            </a:r>
            <a:r>
              <a:rPr lang="en-US" baseline="0" dirty="0"/>
              <a:t>. We’ll send out more notices of the public hearing. </a:t>
            </a:r>
            <a:endParaRPr lang="en-US" dirty="0"/>
          </a:p>
        </p:txBody>
      </p:sp>
      <p:sp>
        <p:nvSpPr>
          <p:cNvPr id="4" name="Slide Number Placeholder 3"/>
          <p:cNvSpPr>
            <a:spLocks noGrp="1"/>
          </p:cNvSpPr>
          <p:nvPr>
            <p:ph type="sldNum" sz="quarter" idx="5"/>
          </p:nvPr>
        </p:nvSpPr>
        <p:spPr/>
        <p:txBody>
          <a:bodyPr/>
          <a:lstStyle/>
          <a:p>
            <a:fld id="{41BB980F-4C1E-4AF2-B3E3-D30E44E424AA}" type="slidenum">
              <a:rPr lang="en-US" smtClean="0"/>
              <a:t>16</a:t>
            </a:fld>
            <a:endParaRPr lang="en-US" dirty="0"/>
          </a:p>
        </p:txBody>
      </p:sp>
    </p:spTree>
    <p:extLst>
      <p:ext uri="{BB962C8B-B14F-4D97-AF65-F5344CB8AC3E}">
        <p14:creationId xmlns:p14="http://schemas.microsoft.com/office/powerpoint/2010/main" val="386176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B980F-4C1E-4AF2-B3E3-D30E44E424AA}" type="slidenum">
              <a:rPr lang="en-US" smtClean="0"/>
              <a:t>17</a:t>
            </a:fld>
            <a:endParaRPr lang="en-US" dirty="0"/>
          </a:p>
        </p:txBody>
      </p:sp>
    </p:spTree>
    <p:extLst>
      <p:ext uri="{BB962C8B-B14F-4D97-AF65-F5344CB8AC3E}">
        <p14:creationId xmlns:p14="http://schemas.microsoft.com/office/powerpoint/2010/main" val="2151151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a:t>
            </a:r>
          </a:p>
        </p:txBody>
      </p:sp>
      <p:sp>
        <p:nvSpPr>
          <p:cNvPr id="4" name="Slide Number Placeholder 3"/>
          <p:cNvSpPr>
            <a:spLocks noGrp="1"/>
          </p:cNvSpPr>
          <p:nvPr>
            <p:ph type="sldNum" sz="quarter" idx="5"/>
          </p:nvPr>
        </p:nvSpPr>
        <p:spPr/>
        <p:txBody>
          <a:bodyPr/>
          <a:lstStyle/>
          <a:p>
            <a:fld id="{41BB980F-4C1E-4AF2-B3E3-D30E44E424AA}" type="slidenum">
              <a:rPr lang="en-US" smtClean="0"/>
              <a:t>19</a:t>
            </a:fld>
            <a:endParaRPr lang="en-US" dirty="0"/>
          </a:p>
        </p:txBody>
      </p:sp>
    </p:spTree>
    <p:extLst>
      <p:ext uri="{BB962C8B-B14F-4D97-AF65-F5344CB8AC3E}">
        <p14:creationId xmlns:p14="http://schemas.microsoft.com/office/powerpoint/2010/main" val="217334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a:t>
            </a:r>
          </a:p>
          <a:p>
            <a:r>
              <a:rPr lang="en-US" dirty="0"/>
              <a:t>Similar to our last meeting</a:t>
            </a:r>
          </a:p>
          <a:p>
            <a:pPr marL="171450" indent="-171450">
              <a:buFont typeface="Arial" panose="020B0604020202020204" pitchFamily="34" charset="0"/>
              <a:buChar char="•"/>
            </a:pPr>
            <a:r>
              <a:rPr lang="en-US" dirty="0"/>
              <a:t>we</a:t>
            </a:r>
            <a:r>
              <a:rPr lang="en-US" baseline="0" dirty="0"/>
              <a:t> have two back-to-back sessions</a:t>
            </a:r>
          </a:p>
          <a:p>
            <a:pPr marL="628650" lvl="1" indent="-171450">
              <a:buFont typeface="Arial" panose="020B0604020202020204" pitchFamily="34" charset="0"/>
              <a:buChar char="•"/>
            </a:pPr>
            <a:r>
              <a:rPr lang="en-US" baseline="0" dirty="0"/>
              <a:t>with one starting at 4:00 </a:t>
            </a:r>
          </a:p>
          <a:p>
            <a:pPr marL="628650" lvl="1" indent="-171450">
              <a:buFont typeface="Arial" panose="020B0604020202020204" pitchFamily="34" charset="0"/>
              <a:buChar char="•"/>
            </a:pPr>
            <a:r>
              <a:rPr lang="en-US" baseline="0" dirty="0"/>
              <a:t>and then repeating again at 5:00.</a:t>
            </a:r>
          </a:p>
          <a:p>
            <a:pPr marL="171450" indent="-171450">
              <a:buFont typeface="Arial" panose="020B0604020202020204" pitchFamily="34" charset="0"/>
              <a:buChar char="•"/>
            </a:pPr>
            <a:r>
              <a:rPr lang="en-US" baseline="0" dirty="0"/>
              <a:t>We have revised designs to share with you which is the focus of the meeting</a:t>
            </a:r>
          </a:p>
          <a:p>
            <a:pPr marL="628650" lvl="1" indent="-171450">
              <a:buFont typeface="Arial" panose="020B0604020202020204" pitchFamily="34" charset="0"/>
              <a:buChar char="•"/>
            </a:pPr>
            <a:r>
              <a:rPr lang="en-US" baseline="0" dirty="0"/>
              <a:t>We’ll provide an overview of the project –and will describe how we are focusing our efforts to address more immediate needs and safety concerns</a:t>
            </a:r>
          </a:p>
          <a:p>
            <a:pPr marL="628650" lvl="1" indent="-171450">
              <a:buFont typeface="Arial" panose="020B0604020202020204" pitchFamily="34" charset="0"/>
              <a:buChar char="•"/>
            </a:pPr>
            <a:r>
              <a:rPr lang="en-US" baseline="0" dirty="0"/>
              <a:t>We believe that what we have developed designs that</a:t>
            </a:r>
          </a:p>
          <a:p>
            <a:pPr marL="1085850" lvl="2" indent="-171450">
              <a:buFont typeface="Arial" panose="020B0604020202020204" pitchFamily="34" charset="0"/>
              <a:buChar char="•"/>
            </a:pPr>
            <a:r>
              <a:rPr lang="en-US" baseline="0" dirty="0"/>
              <a:t>Address priority issues</a:t>
            </a:r>
          </a:p>
          <a:p>
            <a:pPr marL="1085850" lvl="2" indent="-171450">
              <a:buFont typeface="Arial" panose="020B0604020202020204" pitchFamily="34" charset="0"/>
              <a:buChar char="•"/>
            </a:pPr>
            <a:r>
              <a:rPr lang="en-US" baseline="0" dirty="0"/>
              <a:t>Balances a lot of interests and concerns</a:t>
            </a:r>
          </a:p>
          <a:p>
            <a:pPr marL="1085850" lvl="2" indent="-171450">
              <a:buFont typeface="Arial" panose="020B0604020202020204" pitchFamily="34" charset="0"/>
              <a:buChar char="•"/>
            </a:pPr>
            <a:r>
              <a:rPr lang="en-US" baseline="0" dirty="0"/>
              <a:t>And allows for incremental changes as more is known about development, growth, and traffic patterns</a:t>
            </a:r>
          </a:p>
          <a:p>
            <a:pPr marL="171450" lvl="0" indent="-171450">
              <a:buFont typeface="Arial" panose="020B0604020202020204" pitchFamily="34" charset="0"/>
              <a:buChar char="•"/>
            </a:pPr>
            <a:r>
              <a:rPr lang="en-US" baseline="0" dirty="0"/>
              <a:t>After hearing and seeing what we present tonight, if you have more questions or concerns, we invite you to contact me. </a:t>
            </a:r>
          </a:p>
          <a:p>
            <a:pPr marL="628650" lvl="1" indent="-171450">
              <a:buFont typeface="Arial" panose="020B0604020202020204" pitchFamily="34" charset="0"/>
              <a:buChar char="•"/>
            </a:pPr>
            <a:r>
              <a:rPr lang="en-US" baseline="0" dirty="0"/>
              <a:t>We’ll be providing a 2-week comment period after tonight’s meeting</a:t>
            </a:r>
          </a:p>
          <a:p>
            <a:pPr marL="628650" lvl="1" indent="-171450">
              <a:buFont typeface="Arial" panose="020B0604020202020204" pitchFamily="34" charset="0"/>
              <a:buChar char="•"/>
            </a:pPr>
            <a:r>
              <a:rPr lang="en-US" baseline="0" dirty="0"/>
              <a:t>We’ll go over next steps in more detail toward the end of the meeting</a:t>
            </a:r>
          </a:p>
          <a:p>
            <a:pPr marL="457200" lvl="1" indent="0">
              <a:buFont typeface="Arial" panose="020B0604020202020204" pitchFamily="34" charset="0"/>
              <a:buNone/>
            </a:pPr>
            <a:endParaRPr lang="en-US" baseline="0"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BB980F-4C1E-4AF2-B3E3-D30E44E424AA}" type="slidenum">
              <a:rPr lang="en-US" smtClean="0"/>
              <a:t>2</a:t>
            </a:fld>
            <a:endParaRPr lang="en-US" dirty="0"/>
          </a:p>
        </p:txBody>
      </p:sp>
    </p:spTree>
    <p:extLst>
      <p:ext uri="{BB962C8B-B14F-4D97-AF65-F5344CB8AC3E}">
        <p14:creationId xmlns:p14="http://schemas.microsoft.com/office/powerpoint/2010/main" val="126214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Becky</a:t>
            </a:r>
          </a:p>
          <a:p>
            <a:r>
              <a:rPr lang="en-US" dirty="0">
                <a:cs typeface="Calibri"/>
              </a:rPr>
              <a:t>Like</a:t>
            </a:r>
            <a:r>
              <a:rPr lang="en-US" baseline="0" dirty="0">
                <a:cs typeface="Calibri"/>
              </a:rPr>
              <a:t> most planning processes, we began with an aspirational vision of </a:t>
            </a:r>
          </a:p>
          <a:p>
            <a:pPr marL="171450" indent="-171450">
              <a:buFont typeface="Arial" panose="020B0604020202020204" pitchFamily="34" charset="0"/>
              <a:buChar char="•"/>
            </a:pPr>
            <a:r>
              <a:rPr lang="en-US" baseline="0" dirty="0">
                <a:cs typeface="Calibri"/>
              </a:rPr>
              <a:t>“reimagining” 30</a:t>
            </a:r>
            <a:r>
              <a:rPr lang="en-US" baseline="30000" dirty="0">
                <a:cs typeface="Calibri"/>
              </a:rPr>
              <a:t>th</a:t>
            </a:r>
            <a:r>
              <a:rPr lang="en-US" baseline="0" dirty="0">
                <a:cs typeface="Calibri"/>
              </a:rPr>
              <a:t> Avenue, </a:t>
            </a:r>
          </a:p>
          <a:p>
            <a:pPr marL="171450" indent="-171450">
              <a:buFont typeface="Arial" panose="020B0604020202020204" pitchFamily="34" charset="0"/>
              <a:buChar char="•"/>
            </a:pPr>
            <a:r>
              <a:rPr lang="en-US" baseline="0" dirty="0">
                <a:cs typeface="Calibri"/>
              </a:rPr>
              <a:t>creating a “vibrant” corridor, </a:t>
            </a:r>
          </a:p>
          <a:p>
            <a:pPr marL="171450" indent="-171450">
              <a:buFont typeface="Arial" panose="020B0604020202020204" pitchFamily="34" charset="0"/>
              <a:buChar char="•"/>
            </a:pPr>
            <a:r>
              <a:rPr lang="en-US" baseline="0" dirty="0">
                <a:cs typeface="Calibri"/>
              </a:rPr>
              <a:t>and making it “comfortable” </a:t>
            </a:r>
          </a:p>
          <a:p>
            <a:pPr marL="171450" indent="-171450">
              <a:buFont typeface="Arial" panose="020B0604020202020204" pitchFamily="34" charset="0"/>
              <a:buChar char="•"/>
            </a:pPr>
            <a:r>
              <a:rPr lang="en-US" baseline="0" dirty="0">
                <a:cs typeface="Calibri"/>
              </a:rPr>
              <a:t>for “all ages and abilities”</a:t>
            </a:r>
          </a:p>
          <a:p>
            <a:r>
              <a:rPr lang="en-US" baseline="0" dirty="0">
                <a:cs typeface="Calibri"/>
              </a:rPr>
              <a:t>The point of a planning process is to explore possibilities, but also constraints. </a:t>
            </a:r>
          </a:p>
          <a:p>
            <a:pPr marL="171450" lvl="0" indent="-171450">
              <a:buFont typeface="Arial" panose="020B0604020202020204" pitchFamily="34" charset="0"/>
              <a:buChar char="•"/>
            </a:pPr>
            <a:r>
              <a:rPr lang="en-US" baseline="0" dirty="0">
                <a:cs typeface="Calibri"/>
              </a:rPr>
              <a:t>We collect and evaluate data and public input to ground-truth what’s most important and necessary.</a:t>
            </a:r>
          </a:p>
          <a:p>
            <a:pPr marL="171450" indent="-171450">
              <a:buFont typeface="Arial" panose="020B0604020202020204" pitchFamily="34" charset="0"/>
              <a:buChar char="•"/>
            </a:pPr>
            <a:r>
              <a:rPr lang="en-US" baseline="0" dirty="0">
                <a:cs typeface="Calibri"/>
              </a:rPr>
              <a:t>We have experienced a reality-check with this project.</a:t>
            </a:r>
          </a:p>
          <a:p>
            <a:r>
              <a:rPr lang="en-US" dirty="0">
                <a:cs typeface="Calibri"/>
              </a:rPr>
              <a:t>First, and</a:t>
            </a:r>
            <a:r>
              <a:rPr lang="en-US" baseline="0" dirty="0">
                <a:cs typeface="Calibri"/>
              </a:rPr>
              <a:t> foremost, we need to improve safety for all roadway users for people walking, riding, driving.</a:t>
            </a:r>
          </a:p>
          <a:p>
            <a:pPr marL="171450" indent="-171450">
              <a:buFont typeface="Arial" panose="020B0604020202020204" pitchFamily="34" charset="0"/>
              <a:buChar char="•"/>
            </a:pPr>
            <a:r>
              <a:rPr lang="en-US" baseline="0" dirty="0">
                <a:cs typeface="Calibri"/>
              </a:rPr>
              <a:t>Lane County has made a commitment to work toward Zero Deaths on our roadways</a:t>
            </a:r>
          </a:p>
          <a:p>
            <a:pPr marL="171450" indent="-171450">
              <a:buFont typeface="Arial" panose="020B0604020202020204" pitchFamily="34" charset="0"/>
              <a:buChar char="•"/>
            </a:pPr>
            <a:r>
              <a:rPr lang="en-US" baseline="0" dirty="0">
                <a:cs typeface="Calibri"/>
              </a:rPr>
              <a:t>We have identified safety risks and roadway design changes to minimize that risk</a:t>
            </a:r>
          </a:p>
          <a:p>
            <a:pPr marL="0" indent="0">
              <a:buFont typeface="Arial" panose="020B0604020202020204" pitchFamily="34" charset="0"/>
              <a:buNone/>
            </a:pPr>
            <a:r>
              <a:rPr lang="en-US" baseline="0" dirty="0">
                <a:cs typeface="Calibri"/>
              </a:rPr>
              <a:t>We know 30</a:t>
            </a:r>
            <a:r>
              <a:rPr lang="en-US" baseline="30000" dirty="0">
                <a:cs typeface="Calibri"/>
              </a:rPr>
              <a:t>th</a:t>
            </a:r>
            <a:r>
              <a:rPr lang="en-US" baseline="0" dirty="0">
                <a:cs typeface="Calibri"/>
              </a:rPr>
              <a:t> is a steep hill, which makes for a challenging bike ride, so we know this isn’t a </a:t>
            </a:r>
          </a:p>
          <a:p>
            <a:pPr marL="171450" indent="-171450">
              <a:buFont typeface="Arial" panose="020B0604020202020204" pitchFamily="34" charset="0"/>
              <a:buChar char="•"/>
            </a:pPr>
            <a:r>
              <a:rPr lang="en-US" baseline="0" dirty="0">
                <a:cs typeface="Calibri"/>
              </a:rPr>
              <a:t>“comfortable” facility</a:t>
            </a:r>
          </a:p>
          <a:p>
            <a:pPr marL="171450" indent="-171450">
              <a:buFont typeface="Arial" panose="020B0604020202020204" pitchFamily="34" charset="0"/>
              <a:buChar char="•"/>
            </a:pPr>
            <a:r>
              <a:rPr lang="en-US" baseline="0" dirty="0">
                <a:cs typeface="Calibri"/>
              </a:rPr>
              <a:t>We also can’t realistically make this an “all ages and abilities” facility</a:t>
            </a:r>
          </a:p>
          <a:p>
            <a:pPr marL="0" indent="0">
              <a:buFont typeface="Arial" panose="020B0604020202020204" pitchFamily="34" charset="0"/>
              <a:buNone/>
            </a:pPr>
            <a:r>
              <a:rPr lang="en-US" dirty="0">
                <a:cs typeface="Calibri"/>
              </a:rPr>
              <a:t>This</a:t>
            </a:r>
            <a:r>
              <a:rPr lang="en-US" baseline="0" dirty="0">
                <a:cs typeface="Calibri"/>
              </a:rPr>
              <a:t> is a Lane County project, so we are focused on what’s within Lane County’s control</a:t>
            </a:r>
          </a:p>
          <a:p>
            <a:pPr marL="171450" indent="-171450">
              <a:buFont typeface="Arial" panose="020B0604020202020204" pitchFamily="34" charset="0"/>
              <a:buChar char="•"/>
            </a:pPr>
            <a:r>
              <a:rPr lang="en-US" baseline="0" dirty="0">
                <a:cs typeface="Calibri"/>
              </a:rPr>
              <a:t>The portion of 30</a:t>
            </a:r>
            <a:r>
              <a:rPr lang="en-US" baseline="30000" dirty="0">
                <a:cs typeface="Calibri"/>
              </a:rPr>
              <a:t>th</a:t>
            </a:r>
            <a:r>
              <a:rPr lang="en-US" baseline="0" dirty="0">
                <a:cs typeface="Calibri"/>
              </a:rPr>
              <a:t> Avenue under Lane County’s jurisdiction is between Spring Blvd and Eldon Schafer</a:t>
            </a:r>
          </a:p>
          <a:p>
            <a:pPr marL="171450" indent="-171450">
              <a:buFont typeface="Arial" panose="020B0604020202020204" pitchFamily="34" charset="0"/>
              <a:buChar char="•"/>
            </a:pPr>
            <a:r>
              <a:rPr lang="en-US" baseline="0" dirty="0">
                <a:cs typeface="Calibri"/>
              </a:rPr>
              <a:t>We’re working with the City of Eugene for connections west of Spring Blvd</a:t>
            </a:r>
          </a:p>
          <a:p>
            <a:pPr marL="171450" indent="-171450">
              <a:buFont typeface="Arial" panose="020B0604020202020204" pitchFamily="34" charset="0"/>
              <a:buChar char="•"/>
            </a:pPr>
            <a:r>
              <a:rPr lang="en-US" baseline="0" dirty="0">
                <a:cs typeface="Calibri"/>
              </a:rPr>
              <a:t>And with ODOT east of Eldon Schafer</a:t>
            </a:r>
          </a:p>
          <a:p>
            <a:pPr marL="171450" indent="-171450">
              <a:buFont typeface="Arial" panose="020B0604020202020204" pitchFamily="34" charset="0"/>
              <a:buChar char="•"/>
            </a:pPr>
            <a:r>
              <a:rPr lang="en-US" baseline="0" dirty="0">
                <a:cs typeface="Calibri"/>
              </a:rPr>
              <a:t>Lane County’s plan isn’t going to dictate what happens on Eugene or ODOT facilities, but the staff discussions with those agencies have been supportive of the planning process and our recommendations</a:t>
            </a:r>
            <a:endParaRPr lang="en-US" dirty="0">
              <a:cs typeface="Calibri"/>
            </a:endParaRPr>
          </a:p>
          <a:p>
            <a:r>
              <a:rPr lang="en-US" dirty="0">
                <a:cs typeface="Calibri"/>
              </a:rPr>
              <a:t>We’re focused on</a:t>
            </a:r>
            <a:r>
              <a:rPr lang="en-US" baseline="0" dirty="0">
                <a:cs typeface="Calibri"/>
              </a:rPr>
              <a:t> realistic, incremental change</a:t>
            </a:r>
          </a:p>
          <a:p>
            <a:r>
              <a:rPr lang="en-US" baseline="0" dirty="0">
                <a:cs typeface="Calibri"/>
              </a:rPr>
              <a:t>We’re working toward Better rather than Perfect</a:t>
            </a:r>
          </a:p>
        </p:txBody>
      </p:sp>
      <p:sp>
        <p:nvSpPr>
          <p:cNvPr id="4" name="Slide Number Placeholder 3"/>
          <p:cNvSpPr>
            <a:spLocks noGrp="1"/>
          </p:cNvSpPr>
          <p:nvPr>
            <p:ph type="sldNum" sz="quarter" idx="5"/>
          </p:nvPr>
        </p:nvSpPr>
        <p:spPr/>
        <p:txBody>
          <a:bodyPr/>
          <a:lstStyle/>
          <a:p>
            <a:fld id="{3E4040D8-45ED-45D6-A31E-E2DB8E6B17FE}" type="slidenum">
              <a:rPr lang="en-US"/>
              <a:t>3</a:t>
            </a:fld>
            <a:endParaRPr lang="en-US"/>
          </a:p>
        </p:txBody>
      </p:sp>
    </p:spTree>
    <p:extLst>
      <p:ext uri="{BB962C8B-B14F-4D97-AF65-F5344CB8AC3E}">
        <p14:creationId xmlns:p14="http://schemas.microsoft.com/office/powerpoint/2010/main" val="428477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Becky</a:t>
            </a:r>
          </a:p>
          <a:p>
            <a:r>
              <a:rPr lang="en-US" dirty="0">
                <a:sym typeface="Wingdings" pitchFamily="2" charset="2"/>
              </a:rPr>
              <a:t>In addition to the mixed roadway jurisdiction</a:t>
            </a:r>
            <a:r>
              <a:rPr lang="en-US" baseline="0" dirty="0">
                <a:sym typeface="Wingdings" pitchFamily="2" charset="2"/>
              </a:rPr>
              <a:t> in the area, we’ve also been consulting LCC and Eugene parks about improving connections and access to their facilities which are key destinations on 30</a:t>
            </a:r>
            <a:r>
              <a:rPr lang="en-US" baseline="30000" dirty="0">
                <a:sym typeface="Wingdings" pitchFamily="2" charset="2"/>
              </a:rPr>
              <a:t>th</a:t>
            </a:r>
            <a:r>
              <a:rPr lang="en-US" baseline="0" dirty="0">
                <a:sym typeface="Wingdings" pitchFamily="2" charset="2"/>
              </a:rPr>
              <a:t> Avenue.</a:t>
            </a:r>
          </a:p>
          <a:p>
            <a:r>
              <a:rPr lang="en-US" baseline="0" dirty="0">
                <a:sym typeface="Wingdings" pitchFamily="2" charset="2"/>
              </a:rPr>
              <a:t>Eugene has acquired additional parkland north of 30</a:t>
            </a:r>
            <a:r>
              <a:rPr lang="en-US" baseline="30000" dirty="0">
                <a:sym typeface="Wingdings" pitchFamily="2" charset="2"/>
              </a:rPr>
              <a:t>th</a:t>
            </a:r>
            <a:r>
              <a:rPr lang="en-US" baseline="0" dirty="0">
                <a:sym typeface="Wingdings" pitchFamily="2" charset="2"/>
              </a:rPr>
              <a:t> Avenue</a:t>
            </a:r>
          </a:p>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41BB980F-4C1E-4AF2-B3E3-D30E44E424AA}" type="slidenum">
              <a:rPr lang="en-US" smtClean="0"/>
              <a:t>4</a:t>
            </a:fld>
            <a:endParaRPr lang="en-US" dirty="0"/>
          </a:p>
        </p:txBody>
      </p:sp>
    </p:spTree>
    <p:extLst>
      <p:ext uri="{BB962C8B-B14F-4D97-AF65-F5344CB8AC3E}">
        <p14:creationId xmlns:p14="http://schemas.microsoft.com/office/powerpoint/2010/main" val="365164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Becky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Several people</a:t>
            </a:r>
            <a:r>
              <a:rPr lang="en-US" sz="1200" baseline="0" dirty="0"/>
              <a:t> have told me “I’ve never seen any crashes on 30</a:t>
            </a:r>
            <a:r>
              <a:rPr lang="en-US" sz="1200" baseline="30000" dirty="0"/>
              <a:t>th</a:t>
            </a:r>
            <a:r>
              <a:rPr lang="en-US" sz="1200" baseline="0" dirty="0"/>
              <a:t> Avenue”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This is where data is important to supplement perspectives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crash data confirms a safety problem on 30</a:t>
            </a:r>
            <a:r>
              <a:rPr lang="en-US" sz="1200" baseline="30000" dirty="0"/>
              <a:t>th</a:t>
            </a:r>
            <a:r>
              <a:rPr lang="en-US" sz="1200" baseline="0" dirty="0"/>
              <a:t> Avenue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More people have died or been injured while walking or biking on 30</a:t>
            </a:r>
            <a:r>
              <a:rPr lang="en-US" sz="1200" baseline="30000" dirty="0"/>
              <a:t>th</a:t>
            </a:r>
            <a:r>
              <a:rPr lang="en-US" sz="1200" baseline="0" dirty="0"/>
              <a:t> Avenue than any other road under Lane County’s jurisdiction (more than Territorial Highway or Row River 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I’ve heard people say “no one will walk or bike 30</a:t>
            </a:r>
            <a:r>
              <a:rPr lang="en-US" sz="1200" baseline="30000" dirty="0"/>
              <a:t>th</a:t>
            </a:r>
            <a:r>
              <a:rPr lang="en-US" sz="1200" baseline="0" dirty="0"/>
              <a:t> because it’s too steep” but the fact is that people are walking and biking it. And too many people have died or been injured while walking or biking 30</a:t>
            </a:r>
            <a:r>
              <a:rPr lang="en-US" sz="1200" baseline="30000" dirty="0"/>
              <a:t>th</a:t>
            </a:r>
            <a:r>
              <a:rPr lang="en-US" sz="120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Harm is also happening to people driving -- especially at the intersections of Forest Blvd and Eldon Schafer Drive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There are engineering solutions to minimize and mitigate the frequency and severity of these crashes.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5"/>
          </p:nvPr>
        </p:nvSpPr>
        <p:spPr/>
        <p:txBody>
          <a:bodyPr/>
          <a:lstStyle/>
          <a:p>
            <a:fld id="{41BB980F-4C1E-4AF2-B3E3-D30E44E424AA}" type="slidenum">
              <a:rPr lang="en-US" smtClean="0"/>
              <a:t>5</a:t>
            </a:fld>
            <a:endParaRPr lang="en-US" dirty="0"/>
          </a:p>
        </p:txBody>
      </p:sp>
    </p:spTree>
    <p:extLst>
      <p:ext uri="{BB962C8B-B14F-4D97-AF65-F5344CB8AC3E}">
        <p14:creationId xmlns:p14="http://schemas.microsoft.com/office/powerpoint/2010/main" val="138022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Project team began with stakeholder interviews to confirm PI plan would reach intended audiences </a:t>
            </a:r>
          </a:p>
          <a:p>
            <a:pPr marL="171450" indent="-171450">
              <a:buFontTx/>
              <a:buChar char="-"/>
            </a:pPr>
            <a:r>
              <a:rPr lang="en-US" dirty="0"/>
              <a:t>Series of focus groups prior to open houses for initial review of public materials, understand any issues/considerations/questions to address in the public meetings </a:t>
            </a:r>
          </a:p>
          <a:p>
            <a:pPr marL="171450" indent="-171450">
              <a:buFontTx/>
              <a:buChar char="-"/>
            </a:pPr>
            <a:r>
              <a:rPr lang="en-US" dirty="0"/>
              <a:t>Held two public meetings prior to this evening to help inform design considerations. </a:t>
            </a:r>
          </a:p>
          <a:p>
            <a:pPr marL="171450" indent="-171450">
              <a:buFontTx/>
              <a:buChar char="-"/>
            </a:pPr>
            <a:r>
              <a:rPr lang="en-US" dirty="0"/>
              <a:t>Add here how many personal emails, phone calls you responded to during the process! </a:t>
            </a:r>
          </a:p>
          <a:p>
            <a:pPr marL="171450" indent="-171450">
              <a:buFontTx/>
              <a:buChar char="-"/>
            </a:pPr>
            <a:r>
              <a:rPr lang="en-US" dirty="0"/>
              <a:t>Listed here are the outreach methods and bilingual materials(*)  we used to make sure the project had broad community representation.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1BB980F-4C1E-4AF2-B3E3-D30E44E424AA}" type="slidenum">
              <a:rPr lang="en-US" smtClean="0"/>
              <a:t>6</a:t>
            </a:fld>
            <a:endParaRPr lang="en-US" dirty="0"/>
          </a:p>
        </p:txBody>
      </p:sp>
    </p:spTree>
    <p:extLst>
      <p:ext uri="{BB962C8B-B14F-4D97-AF65-F5344CB8AC3E}">
        <p14:creationId xmlns:p14="http://schemas.microsoft.com/office/powerpoint/2010/main" val="20746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input we have received from the community has been incredibly helpful. </a:t>
            </a:r>
          </a:p>
          <a:p>
            <a:r>
              <a:rPr lang="en-US" baseline="0" dirty="0"/>
              <a:t>From public meetings, emails, on-line surveys, we’ve received about 200 comments</a:t>
            </a:r>
          </a:p>
          <a:p>
            <a:r>
              <a:rPr lang="en-US" baseline="0" dirty="0"/>
              <a:t>Most people – about 108 people -- have said they do want to see changes made to 30</a:t>
            </a:r>
            <a:r>
              <a:rPr lang="en-US" baseline="30000" dirty="0"/>
              <a:t>th</a:t>
            </a:r>
            <a:r>
              <a:rPr lang="en-US" baseline="0" dirty="0"/>
              <a:t> Avenue and that they’re concerned about the safety of the existing roadway.</a:t>
            </a:r>
          </a:p>
          <a:p>
            <a:r>
              <a:rPr lang="en-US" baseline="0" dirty="0"/>
              <a:t>Several people – about 52 people – have said they like 30</a:t>
            </a:r>
            <a:r>
              <a:rPr lang="en-US" baseline="30000" dirty="0"/>
              <a:t>th</a:t>
            </a:r>
            <a:r>
              <a:rPr lang="en-US" baseline="0" dirty="0"/>
              <a:t> just the way it is and don’t want to see any changes. Most of the objections to change are concerns about reducing the number of vehicle travel lanes.</a:t>
            </a:r>
          </a:p>
          <a:p>
            <a:r>
              <a:rPr lang="en-US" baseline="0" dirty="0"/>
              <a:t>Other common comments were directed at City of Eugene land development and 30</a:t>
            </a:r>
            <a:r>
              <a:rPr lang="en-US" baseline="30000" dirty="0"/>
              <a:t>th</a:t>
            </a:r>
            <a:r>
              <a:rPr lang="en-US" baseline="0" dirty="0"/>
              <a:t> at Agate and to the west, and about Oregon Department of Transportation (ODOT) facilities to the east, such as </a:t>
            </a:r>
            <a:r>
              <a:rPr lang="en-US" baseline="0" dirty="0" err="1"/>
              <a:t>McVay</a:t>
            </a:r>
            <a:r>
              <a:rPr lang="en-US" baseline="0" dirty="0"/>
              <a:t> Highway and the 30</a:t>
            </a:r>
            <a:r>
              <a:rPr lang="en-US" baseline="30000" dirty="0"/>
              <a:t>th</a:t>
            </a:r>
            <a:r>
              <a:rPr lang="en-US" baseline="0" dirty="0"/>
              <a:t> bridge over I-5.</a:t>
            </a:r>
          </a:p>
        </p:txBody>
      </p:sp>
      <p:sp>
        <p:nvSpPr>
          <p:cNvPr id="4" name="Slide Number Placeholder 3"/>
          <p:cNvSpPr>
            <a:spLocks noGrp="1"/>
          </p:cNvSpPr>
          <p:nvPr>
            <p:ph type="sldNum" sz="quarter" idx="10"/>
          </p:nvPr>
        </p:nvSpPr>
        <p:spPr/>
        <p:txBody>
          <a:bodyPr/>
          <a:lstStyle/>
          <a:p>
            <a:fld id="{41BB980F-4C1E-4AF2-B3E3-D30E44E424AA}" type="slidenum">
              <a:rPr lang="en-US" smtClean="0"/>
              <a:t>7</a:t>
            </a:fld>
            <a:endParaRPr lang="en-US" dirty="0"/>
          </a:p>
        </p:txBody>
      </p:sp>
    </p:spTree>
    <p:extLst>
      <p:ext uri="{BB962C8B-B14F-4D97-AF65-F5344CB8AC3E}">
        <p14:creationId xmlns:p14="http://schemas.microsoft.com/office/powerpoint/2010/main" val="408762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team reviewed and discussed all of the public comments. </a:t>
            </a:r>
          </a:p>
          <a:p>
            <a:r>
              <a:rPr lang="en-US" baseline="0" dirty="0"/>
              <a:t>A more detailed summary of comments received and staff responses is posted in a 64-page document on the project webpage.</a:t>
            </a:r>
          </a:p>
          <a:p>
            <a:endParaRPr lang="en-US" baseline="0" dirty="0"/>
          </a:p>
          <a:p>
            <a:r>
              <a:rPr lang="en-US" baseline="0" dirty="0"/>
              <a:t>The changes we are recommending on 30</a:t>
            </a:r>
            <a:r>
              <a:rPr lang="en-US" baseline="30000" dirty="0"/>
              <a:t>th</a:t>
            </a:r>
            <a:r>
              <a:rPr lang="en-US" baseline="0" dirty="0"/>
              <a:t> Avenue are intended to balance these public interests and address priority safety risks.</a:t>
            </a:r>
          </a:p>
          <a:p>
            <a:endParaRPr lang="en-US" baseline="0" dirty="0"/>
          </a:p>
          <a:p>
            <a:r>
              <a:rPr lang="en-US" baseline="0" dirty="0"/>
              <a:t>A key decision is to postpone what we had identified previously as the Rebuild Alternative which proposed reducing the number of vehicle travel lanes to one in each direction and replacing the on/off ramps at Spring Blvd and </a:t>
            </a:r>
            <a:r>
              <a:rPr lang="en-US" baseline="0" dirty="0" err="1"/>
              <a:t>Goneya</a:t>
            </a:r>
            <a:r>
              <a:rPr lang="en-US" baseline="0" dirty="0"/>
              <a:t> Blvd with roundabouts.  We recommend postponing major reconstruction changes to a future process when more information is known about development needs and impacts associated with the City of Eugene’s Urban Reserve process. </a:t>
            </a:r>
          </a:p>
          <a:p>
            <a:endParaRPr lang="en-US" baseline="0" dirty="0"/>
          </a:p>
          <a:p>
            <a:r>
              <a:rPr lang="en-US" baseline="0" dirty="0"/>
              <a:t>Instead we are focusing on an Interim Design to meet priority safety and equity needs.</a:t>
            </a:r>
          </a:p>
          <a:p>
            <a:endParaRPr lang="en-US" baseline="0" dirty="0"/>
          </a:p>
        </p:txBody>
      </p:sp>
      <p:sp>
        <p:nvSpPr>
          <p:cNvPr id="4" name="Slide Number Placeholder 3"/>
          <p:cNvSpPr>
            <a:spLocks noGrp="1"/>
          </p:cNvSpPr>
          <p:nvPr>
            <p:ph type="sldNum" sz="quarter" idx="10"/>
          </p:nvPr>
        </p:nvSpPr>
        <p:spPr/>
        <p:txBody>
          <a:bodyPr/>
          <a:lstStyle/>
          <a:p>
            <a:fld id="{41BB980F-4C1E-4AF2-B3E3-D30E44E424AA}" type="slidenum">
              <a:rPr lang="en-US" smtClean="0"/>
              <a:t>8</a:t>
            </a:fld>
            <a:endParaRPr lang="en-US" dirty="0"/>
          </a:p>
        </p:txBody>
      </p:sp>
    </p:spTree>
    <p:extLst>
      <p:ext uri="{BB962C8B-B14F-4D97-AF65-F5344CB8AC3E}">
        <p14:creationId xmlns:p14="http://schemas.microsoft.com/office/powerpoint/2010/main" val="4025165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solidFill>
                <a:srgbClr val="FF0000"/>
              </a:solidFill>
              <a:cs typeface="+mn-cs"/>
            </a:endParaRPr>
          </a:p>
        </p:txBody>
      </p:sp>
      <p:sp>
        <p:nvSpPr>
          <p:cNvPr id="4" name="Slide Number Placeholder 3"/>
          <p:cNvSpPr>
            <a:spLocks noGrp="1"/>
          </p:cNvSpPr>
          <p:nvPr>
            <p:ph type="sldNum" sz="quarter" idx="5"/>
          </p:nvPr>
        </p:nvSpPr>
        <p:spPr/>
        <p:txBody>
          <a:bodyPr/>
          <a:lstStyle/>
          <a:p>
            <a:fld id="{3E4040D8-45ED-45D6-A31E-E2DB8E6B17FE}" type="slidenum">
              <a:rPr lang="en-US"/>
              <a:t>9</a:t>
            </a:fld>
            <a:endParaRPr lang="en-US"/>
          </a:p>
        </p:txBody>
      </p:sp>
    </p:spTree>
    <p:extLst>
      <p:ext uri="{BB962C8B-B14F-4D97-AF65-F5344CB8AC3E}">
        <p14:creationId xmlns:p14="http://schemas.microsoft.com/office/powerpoint/2010/main" val="1029754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DB19-82DF-4FF3-8930-CA12E93D304F}" type="slidenum">
              <a:rPr lang="en-US" smtClean="0"/>
              <a:t>‹#›</a:t>
            </a:fld>
            <a:endParaRPr lang="en-US" dirty="0"/>
          </a:p>
        </p:txBody>
      </p:sp>
      <p:pic>
        <p:nvPicPr>
          <p:cNvPr id="10" name="Picture 9">
            <a:extLst>
              <a:ext uri="{FF2B5EF4-FFF2-40B4-BE49-F238E27FC236}">
                <a16:creationId xmlns:a16="http://schemas.microsoft.com/office/drawing/2014/main" id="{C16AA153-F9CB-46BF-894F-F04B553D65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284"/>
            <a:ext cx="9142644" cy="6856982"/>
          </a:xfrm>
          <a:prstGeom prst="rect">
            <a:avLst/>
          </a:prstGeom>
        </p:spPr>
      </p:pic>
      <p:sp>
        <p:nvSpPr>
          <p:cNvPr id="12" name="Rectangle 11">
            <a:extLst>
              <a:ext uri="{FF2B5EF4-FFF2-40B4-BE49-F238E27FC236}">
                <a16:creationId xmlns:a16="http://schemas.microsoft.com/office/drawing/2014/main" id="{6035B650-B673-48B4-85D8-3483B5F84342}"/>
              </a:ext>
            </a:extLst>
          </p:cNvPr>
          <p:cNvSpPr/>
          <p:nvPr userDrawn="1"/>
        </p:nvSpPr>
        <p:spPr>
          <a:xfrm>
            <a:off x="1" y="2050471"/>
            <a:ext cx="2285039" cy="1851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848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DB19-82DF-4FF3-8930-CA12E93D304F}" type="slidenum">
              <a:rPr lang="en-US" smtClean="0"/>
              <a:t>‹#›</a:t>
            </a:fld>
            <a:endParaRPr lang="en-US" dirty="0"/>
          </a:p>
        </p:txBody>
      </p:sp>
    </p:spTree>
    <p:extLst>
      <p:ext uri="{BB962C8B-B14F-4D97-AF65-F5344CB8AC3E}">
        <p14:creationId xmlns:p14="http://schemas.microsoft.com/office/powerpoint/2010/main" val="280811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DB19-82DF-4FF3-8930-CA12E93D304F}" type="slidenum">
              <a:rPr lang="en-US" smtClean="0"/>
              <a:t>‹#›</a:t>
            </a:fld>
            <a:endParaRPr lang="en-US" dirty="0"/>
          </a:p>
        </p:txBody>
      </p:sp>
    </p:spTree>
    <p:extLst>
      <p:ext uri="{BB962C8B-B14F-4D97-AF65-F5344CB8AC3E}">
        <p14:creationId xmlns:p14="http://schemas.microsoft.com/office/powerpoint/2010/main" val="50961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79464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6736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326F-7F41-934B-AA72-FDECD40E73A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C6E9D0-6B25-554E-BB91-00688ABD723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DFB94D-964C-D24F-AC4C-189ACF5EFBE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B90B71-A40E-954F-9E48-471A4C3CC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5FC16-6F51-3247-B04F-BDB9E6280053}"/>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284322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A096-7E1E-6C44-BAF5-2FB204CDDB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3CD9B-F69F-0D42-8E0B-71EE5E5744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EDC97-1CA0-594F-89C0-8B6855BDDF0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353602-139C-A849-9549-21FA09783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42120-CA58-2843-873D-A1922C5CB686}"/>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167438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D3B1-F167-EA47-8B5A-BB47ECF8CC2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153A5E-4F47-C841-9450-29223E1C67C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6ECEB0-896B-8C4B-9C7E-9555721B95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4762E49-5562-2C49-B292-032075100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C632C-5EF3-964A-AD04-EEB08C7793E6}"/>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35733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3541-BCEB-AB48-8337-7020A2012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E210B-2ECF-404F-94A6-F1F97A424D9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9CDD5-D95C-1D4B-AF07-8F26DE91800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04206B-2183-2A47-9F88-381118B0933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02DC2B-AF7C-AB4A-AF27-A64BF6945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94CDD-EB51-344F-8B3F-5E4671444694}"/>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2635831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E724-996D-C848-8774-1FFC06D0F16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71E550-5A4B-B143-B0D8-52050CE3B5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C86B9F-8B06-B843-8FDF-40265F09592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4EADE-5781-4446-A0C1-AD84A4C0F7E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656EA-DD42-B14D-ACCD-EEE4D2BB952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60EFAC-2152-E04F-8532-CBBF7596C9B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27C8666-FC67-ED42-9C9E-9AA3517FE0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CDC73C-808A-AB40-8949-DEB8809C2474}"/>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3041430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1C5D-B237-2B45-B296-4B9920A1FE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98001-5522-5749-9AD7-F1D0CF09ACE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A528185-1AFD-754E-ACBC-AB3298B967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099BD7-9BEE-8B42-BC65-26D57D219207}"/>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366033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42357"/>
            <a:ext cx="8686800" cy="918464"/>
          </a:xfrm>
          <a:prstGeom prst="rect">
            <a:avLst/>
          </a:prstGeom>
        </p:spPr>
        <p:txBody>
          <a:bodyPr anchor="ctr"/>
          <a:lstStyle/>
          <a:p>
            <a:r>
              <a:rPr lang="en-US" dirty="0"/>
              <a:t>Click to edit Master title style</a:t>
            </a:r>
          </a:p>
        </p:txBody>
      </p:sp>
      <p:sp>
        <p:nvSpPr>
          <p:cNvPr id="3" name="Content Placeholder 2"/>
          <p:cNvSpPr>
            <a:spLocks noGrp="1"/>
          </p:cNvSpPr>
          <p:nvPr>
            <p:ph idx="1"/>
          </p:nvPr>
        </p:nvSpPr>
        <p:spPr>
          <a:xfrm>
            <a:off x="228600" y="2121673"/>
            <a:ext cx="8686800" cy="408862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Text Placeholder 8">
            <a:extLst>
              <a:ext uri="{FF2B5EF4-FFF2-40B4-BE49-F238E27FC236}">
                <a16:creationId xmlns:a16="http://schemas.microsoft.com/office/drawing/2014/main" id="{51E5D7B2-9A08-4F84-9ABB-BFFD53ACED7A}"/>
              </a:ext>
            </a:extLst>
          </p:cNvPr>
          <p:cNvSpPr>
            <a:spLocks noGrp="1"/>
          </p:cNvSpPr>
          <p:nvPr>
            <p:ph type="body" sz="quarter" idx="12"/>
          </p:nvPr>
        </p:nvSpPr>
        <p:spPr>
          <a:xfrm>
            <a:off x="3429000" y="293688"/>
            <a:ext cx="5486400" cy="354012"/>
          </a:xfrm>
          <a:prstGeom prst="rect">
            <a:avLst/>
          </a:prstGeom>
        </p:spPr>
        <p:txBody>
          <a:bodyPr/>
          <a:lstStyle>
            <a:lvl1pPr algn="r">
              <a:defRPr sz="1800">
                <a:solidFill>
                  <a:schemeClr val="bg1"/>
                </a:solidFill>
              </a:defRPr>
            </a:lvl1pPr>
            <a:lvl2pPr algn="r">
              <a:defRPr sz="1600">
                <a:solidFill>
                  <a:schemeClr val="bg1"/>
                </a:solidFill>
              </a:defRPr>
            </a:lvl2pPr>
            <a:lvl3pPr algn="r">
              <a:defRPr sz="1400">
                <a:solidFill>
                  <a:schemeClr val="bg1"/>
                </a:solidFill>
              </a:defRPr>
            </a:lvl3pPr>
            <a:lvl4pPr algn="r">
              <a:defRPr sz="1200">
                <a:solidFill>
                  <a:schemeClr val="bg1"/>
                </a:solidFill>
              </a:defRPr>
            </a:lvl4pPr>
            <a:lvl5pPr algn="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6168101"/>
      </p:ext>
    </p:extLst>
  </p:cSld>
  <p:clrMapOvr>
    <a:masterClrMapping/>
  </p:clrMapOvr>
  <p:extLst>
    <p:ext uri="{DCECCB84-F9BA-43D5-87BE-67443E8EF086}">
      <p15:sldGuideLst xmlns:p15="http://schemas.microsoft.com/office/powerpoint/2012/main">
        <p15:guide id="2" orient="horz" pos="391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43AA1-7722-D54A-87B3-8AD969BF46D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A19EEF9-C8E8-C341-8818-24068B8FE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39CE68-08C5-534E-9AB1-737A54CBD840}"/>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1292552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D2C2-C5D7-1B4E-8BD8-5395FC15FD7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8DACFF-6BC6-9D4C-BBAA-4EDE2BCA461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DA77BF-238C-E444-8FD4-E1E157B55D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5F2C4A-E203-5243-998B-416F454CFC3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31B53A0-9C47-C748-B09C-03D569D1E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118F7F-3644-2947-B772-B27DD29FEC5B}"/>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3179562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DF00-E253-4848-88C3-DCCAF181BD0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FD0351-FD02-8C49-9E2A-6E12FB9FC46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E09137-73C4-CC45-9405-08977D42935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6F322-E260-D140-ADB2-963B6D6448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AE03795-85A6-6F49-A0D1-4F7051FCC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44792-76F4-CB45-92D7-383FC8ADEC90}"/>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215460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8098-056D-AD43-AA3E-0E27D90359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8B322A-A3F3-DF47-B469-0518401B2C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7DBD1-5AC4-4F4E-9413-7CF4311DBC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1BA5A62-CF7C-B048-ABFC-1A5CF593F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6BA50-3BB2-964C-9AE7-F54CCACD13E8}"/>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3803224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3DC57-F39A-484E-9334-A7A42315430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A126B-BA92-144C-A18A-F398213396A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393B4-2F75-DE4D-9295-31ACC8BB73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F10079-1241-5A44-9EE4-77BFD0E5E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3CE0B-BFBD-024F-AE97-6173F3D94C5F}"/>
              </a:ext>
            </a:extLst>
          </p:cNvPr>
          <p:cNvSpPr>
            <a:spLocks noGrp="1"/>
          </p:cNvSpPr>
          <p:nvPr>
            <p:ph type="sldNum" sz="quarter" idx="12"/>
          </p:nvPr>
        </p:nvSpPr>
        <p:spPr/>
        <p:txBody>
          <a:bodyPr/>
          <a:lstStyle/>
          <a:p>
            <a:fld id="{90EE4BC3-D18E-4448-96A9-525673223D69}" type="slidenum">
              <a:rPr lang="en-US" smtClean="0"/>
              <a:t>‹#›</a:t>
            </a:fld>
            <a:endParaRPr lang="en-US"/>
          </a:p>
        </p:txBody>
      </p:sp>
    </p:spTree>
    <p:extLst>
      <p:ext uri="{BB962C8B-B14F-4D97-AF65-F5344CB8AC3E}">
        <p14:creationId xmlns:p14="http://schemas.microsoft.com/office/powerpoint/2010/main" val="28225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895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095501"/>
            <a:ext cx="428625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95501"/>
            <a:ext cx="42862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29DB19-82DF-4FF3-8930-CA12E93D304F}" type="slidenum">
              <a:rPr lang="en-US" smtClean="0"/>
              <a:t>‹#›</a:t>
            </a:fld>
            <a:endParaRPr lang="en-US" dirty="0"/>
          </a:p>
        </p:txBody>
      </p:sp>
      <p:sp>
        <p:nvSpPr>
          <p:cNvPr id="10" name="Title 1">
            <a:extLst>
              <a:ext uri="{FF2B5EF4-FFF2-40B4-BE49-F238E27FC236}">
                <a16:creationId xmlns:a16="http://schemas.microsoft.com/office/drawing/2014/main" id="{A50F6C18-CCF6-4D41-9F3D-6015CAB85547}"/>
              </a:ext>
            </a:extLst>
          </p:cNvPr>
          <p:cNvSpPr>
            <a:spLocks noGrp="1"/>
          </p:cNvSpPr>
          <p:nvPr>
            <p:ph type="title"/>
          </p:nvPr>
        </p:nvSpPr>
        <p:spPr>
          <a:xfrm>
            <a:off x="228600" y="1050985"/>
            <a:ext cx="8686800" cy="892117"/>
          </a:xfrm>
          <a:prstGeom prst="rect">
            <a:avLst/>
          </a:prstGeom>
        </p:spPr>
        <p:txBody>
          <a:bodyPr anchor="ctr"/>
          <a:lstStyle/>
          <a:p>
            <a:r>
              <a:rPr lang="en-US" dirty="0"/>
              <a:t>Click to edit Master title style</a:t>
            </a:r>
          </a:p>
        </p:txBody>
      </p:sp>
      <p:sp>
        <p:nvSpPr>
          <p:cNvPr id="12" name="Text Placeholder 8">
            <a:extLst>
              <a:ext uri="{FF2B5EF4-FFF2-40B4-BE49-F238E27FC236}">
                <a16:creationId xmlns:a16="http://schemas.microsoft.com/office/drawing/2014/main" id="{5392DD42-714C-49F6-9F44-CC0E1C5CC347}"/>
              </a:ext>
            </a:extLst>
          </p:cNvPr>
          <p:cNvSpPr>
            <a:spLocks noGrp="1"/>
          </p:cNvSpPr>
          <p:nvPr>
            <p:ph type="body" sz="quarter" idx="13"/>
          </p:nvPr>
        </p:nvSpPr>
        <p:spPr>
          <a:xfrm>
            <a:off x="3429000" y="293688"/>
            <a:ext cx="5486400" cy="354012"/>
          </a:xfrm>
          <a:prstGeom prst="rect">
            <a:avLst/>
          </a:prstGeom>
        </p:spPr>
        <p:txBody>
          <a:bodyPr/>
          <a:lstStyle>
            <a:lvl1pPr algn="r">
              <a:defRPr sz="1800">
                <a:solidFill>
                  <a:schemeClr val="bg1"/>
                </a:solidFill>
              </a:defRPr>
            </a:lvl1pPr>
            <a:lvl2pPr algn="r">
              <a:defRPr sz="1600">
                <a:solidFill>
                  <a:schemeClr val="bg1"/>
                </a:solidFill>
              </a:defRPr>
            </a:lvl2pPr>
            <a:lvl3pPr algn="r">
              <a:defRPr sz="1400">
                <a:solidFill>
                  <a:schemeClr val="bg1"/>
                </a:solidFill>
              </a:defRPr>
            </a:lvl3pPr>
            <a:lvl4pPr algn="r">
              <a:defRPr sz="1200">
                <a:solidFill>
                  <a:schemeClr val="bg1"/>
                </a:solidFill>
              </a:defRPr>
            </a:lvl4pPr>
            <a:lvl5pPr algn="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13457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028700"/>
            <a:ext cx="4269582" cy="90011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095500"/>
            <a:ext cx="4269582" cy="40941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027712"/>
            <a:ext cx="4286249" cy="90011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1" y="2095500"/>
            <a:ext cx="4286249" cy="40941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29DB19-82DF-4FF3-8930-CA12E93D304F}" type="slidenum">
              <a:rPr lang="en-US" smtClean="0"/>
              <a:t>‹#›</a:t>
            </a:fld>
            <a:endParaRPr lang="en-US" dirty="0"/>
          </a:p>
        </p:txBody>
      </p:sp>
      <p:sp>
        <p:nvSpPr>
          <p:cNvPr id="10" name="Text Placeholder 8">
            <a:extLst>
              <a:ext uri="{FF2B5EF4-FFF2-40B4-BE49-F238E27FC236}">
                <a16:creationId xmlns:a16="http://schemas.microsoft.com/office/drawing/2014/main" id="{5244E343-BABC-4B28-AB45-2BA6DF825EBD}"/>
              </a:ext>
            </a:extLst>
          </p:cNvPr>
          <p:cNvSpPr>
            <a:spLocks noGrp="1"/>
          </p:cNvSpPr>
          <p:nvPr>
            <p:ph type="body" sz="quarter" idx="13"/>
          </p:nvPr>
        </p:nvSpPr>
        <p:spPr>
          <a:xfrm>
            <a:off x="3429000" y="293688"/>
            <a:ext cx="5486400" cy="354012"/>
          </a:xfrm>
          <a:prstGeom prst="rect">
            <a:avLst/>
          </a:prstGeom>
        </p:spPr>
        <p:txBody>
          <a:bodyPr/>
          <a:lstStyle>
            <a:lvl1pPr algn="r">
              <a:defRPr sz="1800">
                <a:solidFill>
                  <a:schemeClr val="bg1"/>
                </a:solidFill>
              </a:defRPr>
            </a:lvl1pPr>
            <a:lvl2pPr algn="r">
              <a:defRPr sz="1600">
                <a:solidFill>
                  <a:schemeClr val="bg1"/>
                </a:solidFill>
              </a:defRPr>
            </a:lvl2pPr>
            <a:lvl3pPr algn="r">
              <a:defRPr sz="1400">
                <a:solidFill>
                  <a:schemeClr val="bg1"/>
                </a:solidFill>
              </a:defRPr>
            </a:lvl3pPr>
            <a:lvl4pPr algn="r">
              <a:defRPr sz="1200">
                <a:solidFill>
                  <a:schemeClr val="bg1"/>
                </a:solidFill>
              </a:defRPr>
            </a:lvl4pPr>
            <a:lvl5pPr algn="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4912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29DB19-82DF-4FF3-8930-CA12E93D304F}" type="slidenum">
              <a:rPr lang="en-US" smtClean="0"/>
              <a:t>‹#›</a:t>
            </a:fld>
            <a:endParaRPr lang="en-US" dirty="0"/>
          </a:p>
        </p:txBody>
      </p:sp>
      <p:sp>
        <p:nvSpPr>
          <p:cNvPr id="6" name="Text Placeholder 8">
            <a:extLst>
              <a:ext uri="{FF2B5EF4-FFF2-40B4-BE49-F238E27FC236}">
                <a16:creationId xmlns:a16="http://schemas.microsoft.com/office/drawing/2014/main" id="{06CA968D-1D34-4F1F-AFB8-A07A28B71A0A}"/>
              </a:ext>
            </a:extLst>
          </p:cNvPr>
          <p:cNvSpPr>
            <a:spLocks noGrp="1"/>
          </p:cNvSpPr>
          <p:nvPr>
            <p:ph type="body" sz="quarter" idx="13"/>
          </p:nvPr>
        </p:nvSpPr>
        <p:spPr>
          <a:xfrm>
            <a:off x="3429000" y="293688"/>
            <a:ext cx="5486400" cy="354012"/>
          </a:xfrm>
          <a:prstGeom prst="rect">
            <a:avLst/>
          </a:prstGeom>
        </p:spPr>
        <p:txBody>
          <a:bodyPr/>
          <a:lstStyle>
            <a:lvl1pPr algn="r">
              <a:defRPr sz="1800">
                <a:solidFill>
                  <a:schemeClr val="bg1"/>
                </a:solidFill>
              </a:defRPr>
            </a:lvl1pPr>
            <a:lvl2pPr algn="r">
              <a:defRPr sz="1600">
                <a:solidFill>
                  <a:schemeClr val="bg1"/>
                </a:solidFill>
              </a:defRPr>
            </a:lvl2pPr>
            <a:lvl3pPr algn="r">
              <a:defRPr sz="1400">
                <a:solidFill>
                  <a:schemeClr val="bg1"/>
                </a:solidFill>
              </a:defRPr>
            </a:lvl3pPr>
            <a:lvl4pPr algn="r">
              <a:defRPr sz="1200">
                <a:solidFill>
                  <a:schemeClr val="bg1"/>
                </a:solidFill>
              </a:defRPr>
            </a:lvl4pPr>
            <a:lvl5pPr algn="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97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29DB19-82DF-4FF3-8930-CA12E93D304F}" type="slidenum">
              <a:rPr lang="en-US" smtClean="0"/>
              <a:t>‹#›</a:t>
            </a:fld>
            <a:endParaRPr lang="en-US" dirty="0"/>
          </a:p>
        </p:txBody>
      </p:sp>
      <p:sp>
        <p:nvSpPr>
          <p:cNvPr id="5" name="Content Placeholder 2">
            <a:extLst>
              <a:ext uri="{FF2B5EF4-FFF2-40B4-BE49-F238E27FC236}">
                <a16:creationId xmlns:a16="http://schemas.microsoft.com/office/drawing/2014/main" id="{66C7312B-2360-4474-8960-88DB1E8B2205}"/>
              </a:ext>
            </a:extLst>
          </p:cNvPr>
          <p:cNvSpPr>
            <a:spLocks noGrp="1"/>
          </p:cNvSpPr>
          <p:nvPr>
            <p:ph idx="1"/>
          </p:nvPr>
        </p:nvSpPr>
        <p:spPr>
          <a:xfrm>
            <a:off x="228600" y="1028701"/>
            <a:ext cx="8686800" cy="5181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8">
            <a:extLst>
              <a:ext uri="{FF2B5EF4-FFF2-40B4-BE49-F238E27FC236}">
                <a16:creationId xmlns:a16="http://schemas.microsoft.com/office/drawing/2014/main" id="{72584127-FCA4-4ACC-A673-AC6502548B02}"/>
              </a:ext>
            </a:extLst>
          </p:cNvPr>
          <p:cNvSpPr>
            <a:spLocks noGrp="1"/>
          </p:cNvSpPr>
          <p:nvPr>
            <p:ph type="body" sz="quarter" idx="13"/>
          </p:nvPr>
        </p:nvSpPr>
        <p:spPr>
          <a:xfrm>
            <a:off x="3429000" y="293688"/>
            <a:ext cx="5486400" cy="354012"/>
          </a:xfrm>
          <a:prstGeom prst="rect">
            <a:avLst/>
          </a:prstGeom>
        </p:spPr>
        <p:txBody>
          <a:bodyPr/>
          <a:lstStyle>
            <a:lvl1pPr algn="r">
              <a:defRPr sz="1800">
                <a:solidFill>
                  <a:schemeClr val="bg1"/>
                </a:solidFill>
              </a:defRPr>
            </a:lvl1pPr>
            <a:lvl2pPr algn="r">
              <a:defRPr sz="1600">
                <a:solidFill>
                  <a:schemeClr val="bg1"/>
                </a:solidFill>
              </a:defRPr>
            </a:lvl2pPr>
            <a:lvl3pPr algn="r">
              <a:defRPr sz="1400">
                <a:solidFill>
                  <a:schemeClr val="bg1"/>
                </a:solidFill>
              </a:defRPr>
            </a:lvl3pPr>
            <a:lvl4pPr algn="r">
              <a:defRPr sz="1200">
                <a:solidFill>
                  <a:schemeClr val="bg1"/>
                </a:solidFill>
              </a:defRPr>
            </a:lvl4pPr>
            <a:lvl5pPr algn="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311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29DB19-82DF-4FF3-8930-CA12E93D304F}" type="slidenum">
              <a:rPr lang="en-US" smtClean="0"/>
              <a:t>‹#›</a:t>
            </a:fld>
            <a:endParaRPr lang="en-US" dirty="0"/>
          </a:p>
        </p:txBody>
      </p:sp>
    </p:spTree>
    <p:extLst>
      <p:ext uri="{BB962C8B-B14F-4D97-AF65-F5344CB8AC3E}">
        <p14:creationId xmlns:p14="http://schemas.microsoft.com/office/powerpoint/2010/main" val="82622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29DB19-82DF-4FF3-8930-CA12E93D304F}" type="slidenum">
              <a:rPr lang="en-US" smtClean="0"/>
              <a:t>‹#›</a:t>
            </a:fld>
            <a:endParaRPr lang="en-US" dirty="0"/>
          </a:p>
        </p:txBody>
      </p:sp>
    </p:spTree>
    <p:extLst>
      <p:ext uri="{BB962C8B-B14F-4D97-AF65-F5344CB8AC3E}">
        <p14:creationId xmlns:p14="http://schemas.microsoft.com/office/powerpoint/2010/main" val="1559033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860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5800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9DB19-82DF-4FF3-8930-CA12E93D304F}" type="slidenum">
              <a:rPr lang="en-US" smtClean="0"/>
              <a:t>‹#›</a:t>
            </a:fld>
            <a:endParaRPr lang="en-US" dirty="0"/>
          </a:p>
        </p:txBody>
      </p:sp>
      <p:pic>
        <p:nvPicPr>
          <p:cNvPr id="7" name="Picture 6">
            <a:extLst>
              <a:ext uri="{FF2B5EF4-FFF2-40B4-BE49-F238E27FC236}">
                <a16:creationId xmlns:a16="http://schemas.microsoft.com/office/drawing/2014/main" id="{FE15A5D7-6915-4704-A5E9-A2A2367E35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87"/>
            <a:ext cx="9140454" cy="1907316"/>
          </a:xfrm>
          <a:prstGeom prst="rect">
            <a:avLst/>
          </a:prstGeom>
        </p:spPr>
      </p:pic>
    </p:spTree>
    <p:extLst>
      <p:ext uri="{BB962C8B-B14F-4D97-AF65-F5344CB8AC3E}">
        <p14:creationId xmlns:p14="http://schemas.microsoft.com/office/powerpoint/2010/main" val="332340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8" userDrawn="1">
          <p15:clr>
            <a:srgbClr val="F26B43"/>
          </p15:clr>
        </p15:guide>
        <p15:guide id="2" orient="horz" pos="1224" userDrawn="1">
          <p15:clr>
            <a:srgbClr val="F26B43"/>
          </p15:clr>
        </p15:guide>
        <p15:guide id="3" orient="horz" pos="1320" userDrawn="1">
          <p15:clr>
            <a:srgbClr val="F26B43"/>
          </p15:clr>
        </p15:guide>
        <p15:guide id="4" orient="horz" pos="3912" userDrawn="1">
          <p15:clr>
            <a:srgbClr val="F26B43"/>
          </p15:clr>
        </p15:guide>
        <p15:guide id="5" pos="144" userDrawn="1">
          <p15:clr>
            <a:srgbClr val="F26B43"/>
          </p15:clr>
        </p15:guide>
        <p15:guide id="6" pos="56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E6A51-B65E-0F43-82DD-9CB54FE5A3F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758405-681F-CA47-8189-40C1F92E36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59DE7-553E-C945-9435-CAC641DF0CC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8E14D22-D431-5742-9B47-AA62661C5F7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A204DD-AB1D-A94F-BCF2-CF9213DADE6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E4BC3-D18E-4448-96A9-525673223D69}" type="slidenum">
              <a:rPr lang="en-US" smtClean="0"/>
              <a:t>‹#›</a:t>
            </a:fld>
            <a:endParaRPr lang="en-US"/>
          </a:p>
        </p:txBody>
      </p:sp>
    </p:spTree>
    <p:extLst>
      <p:ext uri="{BB962C8B-B14F-4D97-AF65-F5344CB8AC3E}">
        <p14:creationId xmlns:p14="http://schemas.microsoft.com/office/powerpoint/2010/main" val="3094746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lanecountyor.gov/30thAvenu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A8B5F3-70AE-454D-BAEA-779F71B18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4"/>
            <a:ext cx="9144000" cy="1908056"/>
          </a:xfrm>
          <a:prstGeom prst="rect">
            <a:avLst/>
          </a:prstGeom>
        </p:spPr>
      </p:pic>
      <p:sp>
        <p:nvSpPr>
          <p:cNvPr id="2" name="TextBox 1"/>
          <p:cNvSpPr txBox="1"/>
          <p:nvPr/>
        </p:nvSpPr>
        <p:spPr>
          <a:xfrm>
            <a:off x="187287" y="1105227"/>
            <a:ext cx="8342837" cy="646331"/>
          </a:xfrm>
          <a:prstGeom prst="rect">
            <a:avLst/>
          </a:prstGeom>
          <a:noFill/>
        </p:spPr>
        <p:txBody>
          <a:bodyPr wrap="square" rtlCol="0">
            <a:spAutoFit/>
          </a:bodyPr>
          <a:lstStyle/>
          <a:p>
            <a:r>
              <a:rPr lang="en-US" sz="3600" b="1" dirty="0"/>
              <a:t>30th Avenue Active Transportation Plan</a:t>
            </a:r>
          </a:p>
        </p:txBody>
      </p:sp>
      <p:pic>
        <p:nvPicPr>
          <p:cNvPr id="7" name="Picture 6">
            <a:extLst>
              <a:ext uri="{FF2B5EF4-FFF2-40B4-BE49-F238E27FC236}">
                <a16:creationId xmlns:a16="http://schemas.microsoft.com/office/drawing/2014/main" id="{46006BBE-46A5-4743-93BB-429DB4D908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93302" y="2200633"/>
            <a:ext cx="1163788" cy="1740244"/>
          </a:xfrm>
          <a:prstGeom prst="rect">
            <a:avLst/>
          </a:prstGeom>
        </p:spPr>
      </p:pic>
      <p:pic>
        <p:nvPicPr>
          <p:cNvPr id="9" name="Picture 8">
            <a:extLst>
              <a:ext uri="{FF2B5EF4-FFF2-40B4-BE49-F238E27FC236}">
                <a16:creationId xmlns:a16="http://schemas.microsoft.com/office/drawing/2014/main" id="{A87E9F86-3B25-BE43-BD18-B352C7974B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27576" y="4231990"/>
            <a:ext cx="1695240" cy="600704"/>
          </a:xfrm>
          <a:prstGeom prst="rect">
            <a:avLst/>
          </a:prstGeom>
        </p:spPr>
      </p:pic>
      <p:pic>
        <p:nvPicPr>
          <p:cNvPr id="10" name="Picture 9">
            <a:extLst>
              <a:ext uri="{FF2B5EF4-FFF2-40B4-BE49-F238E27FC236}">
                <a16:creationId xmlns:a16="http://schemas.microsoft.com/office/drawing/2014/main" id="{B0F6CE28-5CB8-834B-ABCF-810A5701D6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11297" y="5123807"/>
            <a:ext cx="1411519" cy="1613164"/>
          </a:xfrm>
          <a:prstGeom prst="rect">
            <a:avLst/>
          </a:prstGeom>
        </p:spPr>
      </p:pic>
      <p:sp>
        <p:nvSpPr>
          <p:cNvPr id="11" name="TextBox 10"/>
          <p:cNvSpPr txBox="1"/>
          <p:nvPr/>
        </p:nvSpPr>
        <p:spPr>
          <a:xfrm>
            <a:off x="638978" y="2588964"/>
            <a:ext cx="6334699" cy="3785652"/>
          </a:xfrm>
          <a:prstGeom prst="rect">
            <a:avLst/>
          </a:prstGeom>
          <a:noFill/>
        </p:spPr>
        <p:txBody>
          <a:bodyPr wrap="square" rtlCol="0">
            <a:spAutoFit/>
          </a:bodyPr>
          <a:lstStyle/>
          <a:p>
            <a:pPr algn="ctr"/>
            <a:r>
              <a:rPr lang="en-US" sz="4800" b="1" dirty="0"/>
              <a:t>June 28, 2022</a:t>
            </a:r>
          </a:p>
          <a:p>
            <a:pPr algn="ctr"/>
            <a:r>
              <a:rPr lang="en-US" sz="4800" b="1" dirty="0"/>
              <a:t>Community Open House</a:t>
            </a:r>
          </a:p>
          <a:p>
            <a:pPr algn="ctr"/>
            <a:endParaRPr lang="en-US" sz="4800" b="1" dirty="0"/>
          </a:p>
          <a:p>
            <a:pPr algn="ctr"/>
            <a:r>
              <a:rPr lang="en-US" sz="4800" b="1" dirty="0">
                <a:solidFill>
                  <a:schemeClr val="accent5"/>
                </a:solidFill>
              </a:rPr>
              <a:t>WELCOME!</a:t>
            </a:r>
          </a:p>
        </p:txBody>
      </p:sp>
    </p:spTree>
    <p:extLst>
      <p:ext uri="{BB962C8B-B14F-4D97-AF65-F5344CB8AC3E}">
        <p14:creationId xmlns:p14="http://schemas.microsoft.com/office/powerpoint/2010/main" val="1864173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437" y="325149"/>
            <a:ext cx="4698945" cy="1200329"/>
          </a:xfrm>
          <a:prstGeom prst="rect">
            <a:avLst/>
          </a:prstGeom>
          <a:solidFill>
            <a:srgbClr val="FFFFFF">
              <a:alpha val="69804"/>
            </a:srgbClr>
          </a:solidFill>
        </p:spPr>
        <p:txBody>
          <a:bodyPr wrap="square" rtlCol="0">
            <a:spAutoFit/>
          </a:bodyPr>
          <a:lstStyle/>
          <a:p>
            <a:pPr defTabSz="914400">
              <a:lnSpc>
                <a:spcPct val="90000"/>
              </a:lnSpc>
              <a:spcBef>
                <a:spcPct val="0"/>
              </a:spcBef>
            </a:pPr>
            <a:r>
              <a:rPr lang="en-US" sz="4000" b="1" dirty="0">
                <a:latin typeface="+mj-lt"/>
                <a:ea typeface="+mj-ea"/>
                <a:cs typeface="+mj-cs"/>
              </a:rPr>
              <a:t>Interim Design Option (at Agate)</a:t>
            </a:r>
          </a:p>
        </p:txBody>
      </p:sp>
      <p:pic>
        <p:nvPicPr>
          <p:cNvPr id="7" name="Picture 6">
            <a:extLst>
              <a:ext uri="{FF2B5EF4-FFF2-40B4-BE49-F238E27FC236}">
                <a16:creationId xmlns:a16="http://schemas.microsoft.com/office/drawing/2014/main" id="{4AE6C5E2-2A5B-468A-9C8A-53D791476409}"/>
              </a:ext>
            </a:extLst>
          </p:cNvPr>
          <p:cNvPicPr>
            <a:picLocks noChangeAspect="1"/>
          </p:cNvPicPr>
          <p:nvPr/>
        </p:nvPicPr>
        <p:blipFill>
          <a:blip r:embed="rId3"/>
          <a:stretch>
            <a:fillRect/>
          </a:stretch>
        </p:blipFill>
        <p:spPr>
          <a:xfrm>
            <a:off x="9527" y="1891145"/>
            <a:ext cx="6916303" cy="4966855"/>
          </a:xfrm>
          <a:prstGeom prst="rect">
            <a:avLst/>
          </a:prstGeom>
        </p:spPr>
      </p:pic>
      <p:pic>
        <p:nvPicPr>
          <p:cNvPr id="9" name="Picture 8">
            <a:extLst>
              <a:ext uri="{FF2B5EF4-FFF2-40B4-BE49-F238E27FC236}">
                <a16:creationId xmlns:a16="http://schemas.microsoft.com/office/drawing/2014/main" id="{A9D181A2-9DD2-491F-AC2D-2F153E9CE3C8}"/>
              </a:ext>
            </a:extLst>
          </p:cNvPr>
          <p:cNvPicPr>
            <a:picLocks noChangeAspect="1"/>
          </p:cNvPicPr>
          <p:nvPr/>
        </p:nvPicPr>
        <p:blipFill>
          <a:blip r:embed="rId4"/>
          <a:stretch>
            <a:fillRect/>
          </a:stretch>
        </p:blipFill>
        <p:spPr>
          <a:xfrm>
            <a:off x="5219152" y="1159812"/>
            <a:ext cx="3915321" cy="1810003"/>
          </a:xfrm>
          <a:prstGeom prst="rect">
            <a:avLst/>
          </a:prstGeom>
        </p:spPr>
      </p:pic>
      <p:pic>
        <p:nvPicPr>
          <p:cNvPr id="11" name="Picture 10">
            <a:extLst>
              <a:ext uri="{FF2B5EF4-FFF2-40B4-BE49-F238E27FC236}">
                <a16:creationId xmlns:a16="http://schemas.microsoft.com/office/drawing/2014/main" id="{D8723F97-E868-48EC-8D79-779126C659BD}"/>
              </a:ext>
            </a:extLst>
          </p:cNvPr>
          <p:cNvPicPr>
            <a:picLocks noChangeAspect="1"/>
          </p:cNvPicPr>
          <p:nvPr/>
        </p:nvPicPr>
        <p:blipFill>
          <a:blip r:embed="rId5"/>
          <a:stretch>
            <a:fillRect/>
          </a:stretch>
        </p:blipFill>
        <p:spPr>
          <a:xfrm>
            <a:off x="5247731" y="3888185"/>
            <a:ext cx="3896269" cy="1810003"/>
          </a:xfrm>
          <a:prstGeom prst="rect">
            <a:avLst/>
          </a:prstGeom>
        </p:spPr>
      </p:pic>
    </p:spTree>
    <p:extLst>
      <p:ext uri="{BB962C8B-B14F-4D97-AF65-F5344CB8AC3E}">
        <p14:creationId xmlns:p14="http://schemas.microsoft.com/office/powerpoint/2010/main" val="2340533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56AB2D-C55E-4ACF-9630-C936A8FC7082}"/>
              </a:ext>
            </a:extLst>
          </p:cNvPr>
          <p:cNvPicPr>
            <a:picLocks noChangeAspect="1"/>
          </p:cNvPicPr>
          <p:nvPr/>
        </p:nvPicPr>
        <p:blipFill>
          <a:blip r:embed="rId3"/>
          <a:stretch>
            <a:fillRect/>
          </a:stretch>
        </p:blipFill>
        <p:spPr>
          <a:xfrm>
            <a:off x="0" y="2332253"/>
            <a:ext cx="9144000" cy="4525747"/>
          </a:xfrm>
          <a:prstGeom prst="rect">
            <a:avLst/>
          </a:prstGeom>
        </p:spPr>
      </p:pic>
      <p:sp>
        <p:nvSpPr>
          <p:cNvPr id="5" name="TextBox 4"/>
          <p:cNvSpPr txBox="1"/>
          <p:nvPr/>
        </p:nvSpPr>
        <p:spPr>
          <a:xfrm>
            <a:off x="143219" y="379487"/>
            <a:ext cx="4719725" cy="1200329"/>
          </a:xfrm>
          <a:prstGeom prst="rect">
            <a:avLst/>
          </a:prstGeom>
          <a:solidFill>
            <a:srgbClr val="FFFFFF">
              <a:alpha val="69804"/>
            </a:srgbClr>
          </a:solidFill>
        </p:spPr>
        <p:txBody>
          <a:bodyPr wrap="square" rtlCol="0">
            <a:spAutoFit/>
          </a:bodyPr>
          <a:lstStyle/>
          <a:p>
            <a:pPr defTabSz="914400">
              <a:lnSpc>
                <a:spcPct val="90000"/>
              </a:lnSpc>
              <a:spcBef>
                <a:spcPct val="0"/>
              </a:spcBef>
            </a:pPr>
            <a:r>
              <a:rPr lang="en-US" sz="4000" b="1" dirty="0">
                <a:latin typeface="+mj-lt"/>
                <a:ea typeface="+mj-ea"/>
                <a:cs typeface="+mj-cs"/>
              </a:rPr>
              <a:t>Interim Design Option (at Spring)</a:t>
            </a:r>
          </a:p>
        </p:txBody>
      </p:sp>
      <p:pic>
        <p:nvPicPr>
          <p:cNvPr id="7" name="Picture 6">
            <a:extLst>
              <a:ext uri="{FF2B5EF4-FFF2-40B4-BE49-F238E27FC236}">
                <a16:creationId xmlns:a16="http://schemas.microsoft.com/office/drawing/2014/main" id="{A34C56B0-B4C3-42D4-8856-9A2F49F7D268}"/>
              </a:ext>
            </a:extLst>
          </p:cNvPr>
          <p:cNvPicPr>
            <a:picLocks noChangeAspect="1"/>
          </p:cNvPicPr>
          <p:nvPr/>
        </p:nvPicPr>
        <p:blipFill>
          <a:blip r:embed="rId4"/>
          <a:stretch>
            <a:fillRect/>
          </a:stretch>
        </p:blipFill>
        <p:spPr>
          <a:xfrm>
            <a:off x="5238205" y="799339"/>
            <a:ext cx="3905795" cy="1781424"/>
          </a:xfrm>
          <a:prstGeom prst="rect">
            <a:avLst/>
          </a:prstGeom>
        </p:spPr>
      </p:pic>
    </p:spTree>
    <p:extLst>
      <p:ext uri="{BB962C8B-B14F-4D97-AF65-F5344CB8AC3E}">
        <p14:creationId xmlns:p14="http://schemas.microsoft.com/office/powerpoint/2010/main" val="190348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270" y="374573"/>
            <a:ext cx="4613940" cy="1200329"/>
          </a:xfrm>
          <a:prstGeom prst="rect">
            <a:avLst/>
          </a:prstGeom>
          <a:solidFill>
            <a:srgbClr val="FFFFFF">
              <a:alpha val="69804"/>
            </a:srgbClr>
          </a:solidFill>
        </p:spPr>
        <p:txBody>
          <a:bodyPr wrap="square" rtlCol="0">
            <a:spAutoFit/>
          </a:bodyPr>
          <a:lstStyle/>
          <a:p>
            <a:pPr defTabSz="914400">
              <a:lnSpc>
                <a:spcPct val="90000"/>
              </a:lnSpc>
              <a:spcBef>
                <a:spcPct val="0"/>
              </a:spcBef>
            </a:pPr>
            <a:r>
              <a:rPr lang="en-US" sz="4000" b="1" dirty="0">
                <a:latin typeface="+mj-lt"/>
                <a:ea typeface="+mj-ea"/>
                <a:cs typeface="+mj-cs"/>
              </a:rPr>
              <a:t>Interim Design Option (at Forest)</a:t>
            </a:r>
          </a:p>
        </p:txBody>
      </p:sp>
      <p:pic>
        <p:nvPicPr>
          <p:cNvPr id="9" name="Picture 8">
            <a:extLst>
              <a:ext uri="{FF2B5EF4-FFF2-40B4-BE49-F238E27FC236}">
                <a16:creationId xmlns:a16="http://schemas.microsoft.com/office/drawing/2014/main" id="{B2A7229B-86BA-4ABA-9C88-7CEA48D68088}"/>
              </a:ext>
            </a:extLst>
          </p:cNvPr>
          <p:cNvPicPr>
            <a:picLocks noChangeAspect="1"/>
          </p:cNvPicPr>
          <p:nvPr/>
        </p:nvPicPr>
        <p:blipFill>
          <a:blip r:embed="rId3"/>
          <a:stretch>
            <a:fillRect/>
          </a:stretch>
        </p:blipFill>
        <p:spPr>
          <a:xfrm>
            <a:off x="0" y="1890742"/>
            <a:ext cx="7260436" cy="4967258"/>
          </a:xfrm>
          <a:prstGeom prst="rect">
            <a:avLst/>
          </a:prstGeom>
        </p:spPr>
      </p:pic>
      <p:pic>
        <p:nvPicPr>
          <p:cNvPr id="7" name="Picture 6">
            <a:extLst>
              <a:ext uri="{FF2B5EF4-FFF2-40B4-BE49-F238E27FC236}">
                <a16:creationId xmlns:a16="http://schemas.microsoft.com/office/drawing/2014/main" id="{FC88E357-0FB6-4680-879D-7DD334A8B646}"/>
              </a:ext>
            </a:extLst>
          </p:cNvPr>
          <p:cNvPicPr>
            <a:picLocks noChangeAspect="1"/>
          </p:cNvPicPr>
          <p:nvPr/>
        </p:nvPicPr>
        <p:blipFill>
          <a:blip r:embed="rId4"/>
          <a:stretch>
            <a:fillRect/>
          </a:stretch>
        </p:blipFill>
        <p:spPr>
          <a:xfrm>
            <a:off x="4942889" y="679427"/>
            <a:ext cx="4201111" cy="1790950"/>
          </a:xfrm>
          <a:prstGeom prst="rect">
            <a:avLst/>
          </a:prstGeom>
        </p:spPr>
      </p:pic>
    </p:spTree>
    <p:extLst>
      <p:ext uri="{BB962C8B-B14F-4D97-AF65-F5344CB8AC3E}">
        <p14:creationId xmlns:p14="http://schemas.microsoft.com/office/powerpoint/2010/main" val="183376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269" y="374573"/>
            <a:ext cx="5060749" cy="1200329"/>
          </a:xfrm>
          <a:prstGeom prst="rect">
            <a:avLst/>
          </a:prstGeom>
          <a:solidFill>
            <a:srgbClr val="FFFFFF">
              <a:alpha val="69804"/>
            </a:srgbClr>
          </a:solidFill>
        </p:spPr>
        <p:txBody>
          <a:bodyPr wrap="square" rtlCol="0">
            <a:spAutoFit/>
          </a:bodyPr>
          <a:lstStyle/>
          <a:p>
            <a:pPr defTabSz="914400">
              <a:lnSpc>
                <a:spcPct val="90000"/>
              </a:lnSpc>
              <a:spcBef>
                <a:spcPct val="0"/>
              </a:spcBef>
            </a:pPr>
            <a:r>
              <a:rPr lang="en-US" sz="4000" b="1" dirty="0">
                <a:latin typeface="+mj-lt"/>
                <a:ea typeface="+mj-ea"/>
                <a:cs typeface="+mj-cs"/>
              </a:rPr>
              <a:t>Interim Design Option (at Bloomberg)</a:t>
            </a:r>
          </a:p>
        </p:txBody>
      </p:sp>
      <p:pic>
        <p:nvPicPr>
          <p:cNvPr id="10" name="Picture 9">
            <a:extLst>
              <a:ext uri="{FF2B5EF4-FFF2-40B4-BE49-F238E27FC236}">
                <a16:creationId xmlns:a16="http://schemas.microsoft.com/office/drawing/2014/main" id="{2267793E-239C-4ECA-BE7E-307A51CC67F0}"/>
              </a:ext>
            </a:extLst>
          </p:cNvPr>
          <p:cNvPicPr>
            <a:picLocks noChangeAspect="1"/>
          </p:cNvPicPr>
          <p:nvPr/>
        </p:nvPicPr>
        <p:blipFill rotWithShape="1">
          <a:blip r:embed="rId3"/>
          <a:srcRect t="3948"/>
          <a:stretch/>
        </p:blipFill>
        <p:spPr>
          <a:xfrm>
            <a:off x="849401" y="1901536"/>
            <a:ext cx="7445197" cy="4998028"/>
          </a:xfrm>
          <a:prstGeom prst="rect">
            <a:avLst/>
          </a:prstGeom>
        </p:spPr>
      </p:pic>
    </p:spTree>
    <p:extLst>
      <p:ext uri="{BB962C8B-B14F-4D97-AF65-F5344CB8AC3E}">
        <p14:creationId xmlns:p14="http://schemas.microsoft.com/office/powerpoint/2010/main" val="177863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303" y="397900"/>
            <a:ext cx="4768552" cy="1200329"/>
          </a:xfrm>
          <a:prstGeom prst="rect">
            <a:avLst/>
          </a:prstGeom>
          <a:solidFill>
            <a:srgbClr val="FFFFFF">
              <a:alpha val="69804"/>
            </a:srgbClr>
          </a:solidFill>
        </p:spPr>
        <p:txBody>
          <a:bodyPr wrap="square" rtlCol="0">
            <a:spAutoFit/>
          </a:bodyPr>
          <a:lstStyle/>
          <a:p>
            <a:pPr defTabSz="914400">
              <a:lnSpc>
                <a:spcPct val="90000"/>
              </a:lnSpc>
              <a:spcBef>
                <a:spcPct val="0"/>
              </a:spcBef>
            </a:pPr>
            <a:r>
              <a:rPr lang="en-US" sz="4000" b="1" dirty="0">
                <a:latin typeface="+mj-lt"/>
                <a:ea typeface="+mj-ea"/>
                <a:cs typeface="+mj-cs"/>
              </a:rPr>
              <a:t>Interim Design Option (at </a:t>
            </a:r>
            <a:r>
              <a:rPr lang="en-US" sz="4000" b="1" dirty="0" err="1">
                <a:latin typeface="+mj-lt"/>
                <a:ea typeface="+mj-ea"/>
                <a:cs typeface="+mj-cs"/>
              </a:rPr>
              <a:t>Gonyea</a:t>
            </a:r>
            <a:r>
              <a:rPr lang="en-US" sz="4000" b="1" dirty="0">
                <a:latin typeface="+mj-lt"/>
                <a:ea typeface="+mj-ea"/>
                <a:cs typeface="+mj-cs"/>
              </a:rPr>
              <a:t>)</a:t>
            </a:r>
          </a:p>
        </p:txBody>
      </p:sp>
      <p:pic>
        <p:nvPicPr>
          <p:cNvPr id="4" name="Picture 3">
            <a:extLst>
              <a:ext uri="{FF2B5EF4-FFF2-40B4-BE49-F238E27FC236}">
                <a16:creationId xmlns:a16="http://schemas.microsoft.com/office/drawing/2014/main" id="{A2B15D3C-0058-4222-9E02-D8165F9218A9}"/>
              </a:ext>
            </a:extLst>
          </p:cNvPr>
          <p:cNvPicPr>
            <a:picLocks noChangeAspect="1"/>
          </p:cNvPicPr>
          <p:nvPr/>
        </p:nvPicPr>
        <p:blipFill>
          <a:blip r:embed="rId3"/>
          <a:stretch>
            <a:fillRect/>
          </a:stretch>
        </p:blipFill>
        <p:spPr>
          <a:xfrm>
            <a:off x="0" y="2661694"/>
            <a:ext cx="9144000" cy="4196306"/>
          </a:xfrm>
          <a:prstGeom prst="rect">
            <a:avLst/>
          </a:prstGeom>
        </p:spPr>
      </p:pic>
      <p:pic>
        <p:nvPicPr>
          <p:cNvPr id="6" name="Picture 5">
            <a:extLst>
              <a:ext uri="{FF2B5EF4-FFF2-40B4-BE49-F238E27FC236}">
                <a16:creationId xmlns:a16="http://schemas.microsoft.com/office/drawing/2014/main" id="{434CF212-A045-4EAC-BEDF-5A5E2BFF49CD}"/>
              </a:ext>
            </a:extLst>
          </p:cNvPr>
          <p:cNvPicPr>
            <a:picLocks noChangeAspect="1"/>
          </p:cNvPicPr>
          <p:nvPr/>
        </p:nvPicPr>
        <p:blipFill>
          <a:blip r:embed="rId4"/>
          <a:stretch>
            <a:fillRect/>
          </a:stretch>
        </p:blipFill>
        <p:spPr>
          <a:xfrm>
            <a:off x="5351317" y="1139790"/>
            <a:ext cx="3792683" cy="1521904"/>
          </a:xfrm>
          <a:prstGeom prst="rect">
            <a:avLst/>
          </a:prstGeom>
        </p:spPr>
      </p:pic>
    </p:spTree>
    <p:extLst>
      <p:ext uri="{BB962C8B-B14F-4D97-AF65-F5344CB8AC3E}">
        <p14:creationId xmlns:p14="http://schemas.microsoft.com/office/powerpoint/2010/main" val="4256057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129" y="250798"/>
            <a:ext cx="4768553" cy="1200329"/>
          </a:xfrm>
          <a:prstGeom prst="rect">
            <a:avLst/>
          </a:prstGeom>
          <a:solidFill>
            <a:srgbClr val="FFFFFF">
              <a:alpha val="69804"/>
            </a:srgbClr>
          </a:solidFill>
          <a:ln>
            <a:noFill/>
          </a:ln>
        </p:spPr>
        <p:txBody>
          <a:bodyPr wrap="square" rtlCol="0">
            <a:spAutoFit/>
          </a:bodyPr>
          <a:lstStyle/>
          <a:p>
            <a:pPr defTabSz="914400">
              <a:lnSpc>
                <a:spcPct val="90000"/>
              </a:lnSpc>
              <a:spcBef>
                <a:spcPct val="0"/>
              </a:spcBef>
            </a:pPr>
            <a:r>
              <a:rPr lang="en-US" sz="4000" b="1" dirty="0">
                <a:latin typeface="+mj-lt"/>
                <a:ea typeface="+mj-ea"/>
                <a:cs typeface="+mj-cs"/>
              </a:rPr>
              <a:t>Interim Design Option </a:t>
            </a:r>
          </a:p>
          <a:p>
            <a:pPr defTabSz="914400">
              <a:lnSpc>
                <a:spcPct val="90000"/>
              </a:lnSpc>
              <a:spcBef>
                <a:spcPct val="0"/>
              </a:spcBef>
            </a:pPr>
            <a:r>
              <a:rPr lang="en-US" sz="4000" b="1" dirty="0">
                <a:latin typeface="+mj-lt"/>
                <a:ea typeface="+mj-ea"/>
                <a:cs typeface="+mj-cs"/>
              </a:rPr>
              <a:t>(at Eldon Schafer)</a:t>
            </a:r>
          </a:p>
        </p:txBody>
      </p:sp>
      <p:pic>
        <p:nvPicPr>
          <p:cNvPr id="4" name="Picture 3">
            <a:extLst>
              <a:ext uri="{FF2B5EF4-FFF2-40B4-BE49-F238E27FC236}">
                <a16:creationId xmlns:a16="http://schemas.microsoft.com/office/drawing/2014/main" id="{DF09358E-95BB-4058-B159-95E33AA49BE0}"/>
              </a:ext>
            </a:extLst>
          </p:cNvPr>
          <p:cNvPicPr>
            <a:picLocks noChangeAspect="1"/>
          </p:cNvPicPr>
          <p:nvPr/>
        </p:nvPicPr>
        <p:blipFill>
          <a:blip r:embed="rId3"/>
          <a:stretch>
            <a:fillRect/>
          </a:stretch>
        </p:blipFill>
        <p:spPr>
          <a:xfrm>
            <a:off x="0" y="1606990"/>
            <a:ext cx="9144000" cy="5251010"/>
          </a:xfrm>
          <a:prstGeom prst="rect">
            <a:avLst/>
          </a:prstGeom>
        </p:spPr>
      </p:pic>
      <p:pic>
        <p:nvPicPr>
          <p:cNvPr id="9" name="Picture 8">
            <a:extLst>
              <a:ext uri="{FF2B5EF4-FFF2-40B4-BE49-F238E27FC236}">
                <a16:creationId xmlns:a16="http://schemas.microsoft.com/office/drawing/2014/main" id="{C4F31DF0-C039-4902-8A9A-D2E4BE46044C}"/>
              </a:ext>
            </a:extLst>
          </p:cNvPr>
          <p:cNvPicPr>
            <a:picLocks noChangeAspect="1"/>
          </p:cNvPicPr>
          <p:nvPr/>
        </p:nvPicPr>
        <p:blipFill>
          <a:blip r:embed="rId4"/>
          <a:stretch>
            <a:fillRect/>
          </a:stretch>
        </p:blipFill>
        <p:spPr>
          <a:xfrm>
            <a:off x="6037118" y="406661"/>
            <a:ext cx="3106882" cy="1424619"/>
          </a:xfrm>
          <a:prstGeom prst="rect">
            <a:avLst/>
          </a:prstGeom>
        </p:spPr>
      </p:pic>
      <p:sp>
        <p:nvSpPr>
          <p:cNvPr id="10" name="Rectangle 9">
            <a:extLst>
              <a:ext uri="{FF2B5EF4-FFF2-40B4-BE49-F238E27FC236}">
                <a16:creationId xmlns:a16="http://schemas.microsoft.com/office/drawing/2014/main" id="{99CEF1DC-552D-41C3-B219-90CD6B966A10}"/>
              </a:ext>
            </a:extLst>
          </p:cNvPr>
          <p:cNvSpPr/>
          <p:nvPr/>
        </p:nvSpPr>
        <p:spPr>
          <a:xfrm>
            <a:off x="8052955" y="6675629"/>
            <a:ext cx="1444336" cy="182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191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965200"/>
            <a:ext cx="4889500" cy="707886"/>
          </a:xfrm>
          <a:prstGeom prst="rect">
            <a:avLst/>
          </a:prstGeom>
          <a:noFill/>
        </p:spPr>
        <p:txBody>
          <a:bodyPr wrap="square" rtlCol="0">
            <a:spAutoFit/>
          </a:bodyPr>
          <a:lstStyle/>
          <a:p>
            <a:r>
              <a:rPr lang="en-US" sz="4000" b="1" dirty="0"/>
              <a:t>Next Steps</a:t>
            </a:r>
          </a:p>
        </p:txBody>
      </p:sp>
      <p:sp>
        <p:nvSpPr>
          <p:cNvPr id="8" name="Content Placeholder 4"/>
          <p:cNvSpPr>
            <a:spLocks noGrp="1"/>
          </p:cNvSpPr>
          <p:nvPr>
            <p:ph idx="1"/>
          </p:nvPr>
        </p:nvSpPr>
        <p:spPr>
          <a:xfrm>
            <a:off x="228600" y="2120900"/>
            <a:ext cx="8408988" cy="4089400"/>
          </a:xfrm>
        </p:spPr>
        <p:txBody>
          <a:bodyPr/>
          <a:lstStyle/>
          <a:p>
            <a:r>
              <a:rPr lang="en-US" b="1" dirty="0">
                <a:solidFill>
                  <a:schemeClr val="accent6"/>
                </a:solidFill>
              </a:rPr>
              <a:t>Post-Meeting </a:t>
            </a:r>
            <a:r>
              <a:rPr lang="en-US" dirty="0">
                <a:solidFill>
                  <a:schemeClr val="accent6"/>
                </a:solidFill>
              </a:rPr>
              <a:t>Comment Period</a:t>
            </a:r>
          </a:p>
          <a:p>
            <a:pPr lvl="1">
              <a:buFont typeface="Courier New" panose="02070309020205020404" pitchFamily="49" charset="0"/>
              <a:buChar char="o"/>
            </a:pPr>
            <a:r>
              <a:rPr lang="en-US" dirty="0"/>
              <a:t>Submit comments/questions by </a:t>
            </a:r>
            <a:r>
              <a:rPr lang="en-US" b="1" dirty="0">
                <a:solidFill>
                  <a:schemeClr val="accent2"/>
                </a:solidFill>
              </a:rPr>
              <a:t>July 12</a:t>
            </a:r>
            <a:r>
              <a:rPr lang="en-US" b="1" baseline="30000" dirty="0">
                <a:solidFill>
                  <a:schemeClr val="accent2"/>
                </a:solidFill>
              </a:rPr>
              <a:t>th</a:t>
            </a:r>
            <a:r>
              <a:rPr lang="en-US" b="1" dirty="0">
                <a:solidFill>
                  <a:schemeClr val="accent2"/>
                </a:solidFill>
              </a:rPr>
              <a:t> </a:t>
            </a:r>
          </a:p>
          <a:p>
            <a:pPr lvl="1">
              <a:buFont typeface="Courier New" panose="02070309020205020404" pitchFamily="49" charset="0"/>
              <a:buChar char="o"/>
            </a:pPr>
            <a:r>
              <a:rPr lang="en-US" dirty="0"/>
              <a:t>Staff summary/response by July 26</a:t>
            </a:r>
            <a:r>
              <a:rPr lang="en-US" baseline="30000" dirty="0"/>
              <a:t>th</a:t>
            </a:r>
            <a:r>
              <a:rPr lang="en-US" dirty="0"/>
              <a:t> </a:t>
            </a:r>
          </a:p>
          <a:p>
            <a:r>
              <a:rPr lang="en-US" b="1" dirty="0">
                <a:solidFill>
                  <a:schemeClr val="accent6"/>
                </a:solidFill>
              </a:rPr>
              <a:t>Transportation Advisory Committee </a:t>
            </a:r>
            <a:endParaRPr lang="en-US" dirty="0">
              <a:solidFill>
                <a:schemeClr val="accent6"/>
              </a:solidFill>
            </a:endParaRPr>
          </a:p>
          <a:p>
            <a:pPr lvl="1">
              <a:buFont typeface="Courier New" panose="02070309020205020404" pitchFamily="49" charset="0"/>
              <a:buChar char="o"/>
            </a:pPr>
            <a:r>
              <a:rPr lang="en-US" dirty="0"/>
              <a:t>Review/discuss design details on July 27</a:t>
            </a:r>
            <a:r>
              <a:rPr lang="en-US" baseline="30000" dirty="0"/>
              <a:t>th</a:t>
            </a:r>
            <a:r>
              <a:rPr lang="en-US" dirty="0"/>
              <a:t> </a:t>
            </a:r>
          </a:p>
          <a:p>
            <a:pPr lvl="1">
              <a:buFont typeface="Courier New" panose="02070309020205020404" pitchFamily="49" charset="0"/>
              <a:buChar char="o"/>
            </a:pPr>
            <a:r>
              <a:rPr lang="en-US" dirty="0"/>
              <a:t>Public Hearing on September 28</a:t>
            </a:r>
            <a:r>
              <a:rPr lang="en-US" baseline="30000" dirty="0"/>
              <a:t>th</a:t>
            </a:r>
            <a:r>
              <a:rPr lang="en-US" dirty="0"/>
              <a:t> </a:t>
            </a:r>
          </a:p>
          <a:p>
            <a:r>
              <a:rPr lang="en-US" b="1" dirty="0">
                <a:solidFill>
                  <a:schemeClr val="accent6"/>
                </a:solidFill>
              </a:rPr>
              <a:t>Board of County Commissioners</a:t>
            </a:r>
            <a:endParaRPr lang="en-US" dirty="0">
              <a:solidFill>
                <a:schemeClr val="accent6"/>
              </a:solidFill>
            </a:endParaRPr>
          </a:p>
          <a:p>
            <a:pPr lvl="1">
              <a:buFont typeface="Courier New" panose="02070309020205020404" pitchFamily="49" charset="0"/>
              <a:buChar char="o"/>
            </a:pPr>
            <a:r>
              <a:rPr lang="en-US" dirty="0"/>
              <a:t>Final decision on design concept (winter)</a:t>
            </a:r>
          </a:p>
        </p:txBody>
      </p:sp>
    </p:spTree>
    <p:extLst>
      <p:ext uri="{BB962C8B-B14F-4D97-AF65-F5344CB8AC3E}">
        <p14:creationId xmlns:p14="http://schemas.microsoft.com/office/powerpoint/2010/main" val="342540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399" y="965200"/>
            <a:ext cx="8721381" cy="707886"/>
          </a:xfrm>
          <a:prstGeom prst="rect">
            <a:avLst/>
          </a:prstGeom>
          <a:noFill/>
        </p:spPr>
        <p:txBody>
          <a:bodyPr wrap="square" rtlCol="0">
            <a:spAutoFit/>
          </a:bodyPr>
          <a:lstStyle/>
          <a:p>
            <a:r>
              <a:rPr lang="en-US" sz="4000" b="1" dirty="0"/>
              <a:t>Future Steps: </a:t>
            </a:r>
            <a:r>
              <a:rPr lang="en-US" sz="3600" b="1" dirty="0">
                <a:solidFill>
                  <a:schemeClr val="accent2"/>
                </a:solidFill>
              </a:rPr>
              <a:t>If Design Concept Approved</a:t>
            </a:r>
          </a:p>
        </p:txBody>
      </p:sp>
      <p:sp>
        <p:nvSpPr>
          <p:cNvPr id="8" name="Content Placeholder 4"/>
          <p:cNvSpPr>
            <a:spLocks noGrp="1"/>
          </p:cNvSpPr>
          <p:nvPr>
            <p:ph idx="1"/>
          </p:nvPr>
        </p:nvSpPr>
        <p:spPr>
          <a:xfrm>
            <a:off x="228600" y="2120900"/>
            <a:ext cx="8408988" cy="4089400"/>
          </a:xfrm>
        </p:spPr>
        <p:txBody>
          <a:bodyPr/>
          <a:lstStyle/>
          <a:p>
            <a:r>
              <a:rPr lang="en-US" b="1" dirty="0">
                <a:solidFill>
                  <a:schemeClr val="accent6"/>
                </a:solidFill>
              </a:rPr>
              <a:t>Secure Funding for Design Refinement</a:t>
            </a:r>
            <a:endParaRPr lang="en-US" dirty="0">
              <a:solidFill>
                <a:schemeClr val="accent6"/>
              </a:solidFill>
            </a:endParaRPr>
          </a:p>
          <a:p>
            <a:pPr lvl="1">
              <a:buFont typeface="Courier New" panose="02070309020205020404" pitchFamily="49" charset="0"/>
              <a:buChar char="o"/>
            </a:pPr>
            <a:r>
              <a:rPr lang="en-US" dirty="0"/>
              <a:t>Need additional funding for more engineering analysis and design refinement</a:t>
            </a:r>
          </a:p>
          <a:p>
            <a:pPr lvl="1">
              <a:buFont typeface="Courier New" panose="02070309020205020404" pitchFamily="49" charset="0"/>
              <a:buChar char="o"/>
            </a:pPr>
            <a:r>
              <a:rPr lang="en-US" dirty="0"/>
              <a:t>Target 2024-2027</a:t>
            </a:r>
          </a:p>
          <a:p>
            <a:r>
              <a:rPr lang="en-US" b="1" dirty="0">
                <a:solidFill>
                  <a:schemeClr val="accent6"/>
                </a:solidFill>
              </a:rPr>
              <a:t>Secure Funding for Construction</a:t>
            </a:r>
            <a:endParaRPr lang="en-US" dirty="0">
              <a:solidFill>
                <a:schemeClr val="accent6"/>
              </a:solidFill>
            </a:endParaRPr>
          </a:p>
          <a:p>
            <a:pPr lvl="1">
              <a:buFont typeface="Courier New" panose="02070309020205020404" pitchFamily="49" charset="0"/>
              <a:buChar char="o"/>
            </a:pPr>
            <a:r>
              <a:rPr lang="en-US" dirty="0"/>
              <a:t>Construction funding has not been identified</a:t>
            </a:r>
          </a:p>
          <a:p>
            <a:pPr lvl="1">
              <a:buFont typeface="Courier New" panose="02070309020205020404" pitchFamily="49" charset="0"/>
              <a:buChar char="o"/>
            </a:pPr>
            <a:r>
              <a:rPr lang="en-US" dirty="0"/>
              <a:t>Soonest 2027</a:t>
            </a:r>
          </a:p>
          <a:p>
            <a:r>
              <a:rPr lang="en-US" b="1" dirty="0">
                <a:solidFill>
                  <a:schemeClr val="accent6"/>
                </a:solidFill>
              </a:rPr>
              <a:t>Rebuild/Urban Reserve</a:t>
            </a:r>
            <a:endParaRPr lang="en-US" dirty="0">
              <a:solidFill>
                <a:schemeClr val="accent6"/>
              </a:solidFill>
            </a:endParaRPr>
          </a:p>
          <a:p>
            <a:pPr lvl="1">
              <a:buFont typeface="Courier New" panose="02070309020205020404" pitchFamily="49" charset="0"/>
              <a:buChar char="o"/>
            </a:pPr>
            <a:r>
              <a:rPr lang="en-US" dirty="0"/>
              <a:t>Eugene in planning process</a:t>
            </a:r>
          </a:p>
          <a:p>
            <a:pPr lvl="1">
              <a:buFont typeface="Courier New" panose="02070309020205020404" pitchFamily="49" charset="0"/>
              <a:buChar char="o"/>
            </a:pPr>
            <a:r>
              <a:rPr lang="en-US" dirty="0"/>
              <a:t>Planning 27 years out (2049)</a:t>
            </a:r>
          </a:p>
        </p:txBody>
      </p:sp>
    </p:spTree>
    <p:extLst>
      <p:ext uri="{BB962C8B-B14F-4D97-AF65-F5344CB8AC3E}">
        <p14:creationId xmlns:p14="http://schemas.microsoft.com/office/powerpoint/2010/main" val="3059976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6" y="517793"/>
            <a:ext cx="8794214" cy="1443028"/>
          </a:xfrm>
        </p:spPr>
        <p:txBody>
          <a:bodyPr/>
          <a:lstStyle/>
          <a:p>
            <a:r>
              <a:rPr lang="en-US" dirty="0"/>
              <a:t>Issues to Review </a:t>
            </a:r>
            <a:br>
              <a:rPr lang="en-US" dirty="0"/>
            </a:br>
            <a:r>
              <a:rPr lang="en-US" dirty="0"/>
              <a:t>During Design Refinement</a:t>
            </a:r>
          </a:p>
        </p:txBody>
      </p:sp>
      <p:sp>
        <p:nvSpPr>
          <p:cNvPr id="3" name="Content Placeholder 2"/>
          <p:cNvSpPr>
            <a:spLocks noGrp="1"/>
          </p:cNvSpPr>
          <p:nvPr>
            <p:ph idx="1"/>
          </p:nvPr>
        </p:nvSpPr>
        <p:spPr/>
        <p:txBody>
          <a:bodyPr/>
          <a:lstStyle/>
          <a:p>
            <a:r>
              <a:rPr lang="en-US" dirty="0"/>
              <a:t>Posted Speed</a:t>
            </a:r>
          </a:p>
          <a:p>
            <a:r>
              <a:rPr lang="en-US" dirty="0"/>
              <a:t>Wildlife Crossings</a:t>
            </a:r>
          </a:p>
          <a:p>
            <a:r>
              <a:rPr lang="en-US" dirty="0"/>
              <a:t>Freight Movement</a:t>
            </a:r>
          </a:p>
          <a:p>
            <a:r>
              <a:rPr lang="en-US" dirty="0"/>
              <a:t>Lighting</a:t>
            </a:r>
          </a:p>
          <a:p>
            <a:r>
              <a:rPr lang="en-US" dirty="0"/>
              <a:t>Median Treatments, such as barriers and turning lanes</a:t>
            </a:r>
          </a:p>
          <a:p>
            <a:r>
              <a:rPr lang="en-US" dirty="0"/>
              <a:t>Intersections</a:t>
            </a:r>
          </a:p>
          <a:p>
            <a:r>
              <a:rPr lang="en-US" dirty="0"/>
              <a:t>Safety of people walking and biking in shared space</a:t>
            </a:r>
          </a:p>
          <a:p>
            <a:r>
              <a:rPr lang="en-US" dirty="0"/>
              <a:t>Bus Stops</a:t>
            </a:r>
          </a:p>
          <a:p>
            <a:r>
              <a:rPr lang="en-US" dirty="0"/>
              <a:t>Environmental</a:t>
            </a:r>
          </a:p>
        </p:txBody>
      </p:sp>
    </p:spTree>
    <p:extLst>
      <p:ext uri="{BB962C8B-B14F-4D97-AF65-F5344CB8AC3E}">
        <p14:creationId xmlns:p14="http://schemas.microsoft.com/office/powerpoint/2010/main" val="131296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C541-AA23-4C52-9856-A1E19E6B193E}"/>
              </a:ext>
            </a:extLst>
          </p:cNvPr>
          <p:cNvSpPr>
            <a:spLocks noGrp="1"/>
          </p:cNvSpPr>
          <p:nvPr>
            <p:ph type="title"/>
          </p:nvPr>
        </p:nvSpPr>
        <p:spPr>
          <a:xfrm>
            <a:off x="628650" y="2561659"/>
            <a:ext cx="7886700" cy="1913368"/>
          </a:xfrm>
        </p:spPr>
        <p:txBody>
          <a:bodyPr>
            <a:normAutofit fontScale="90000"/>
          </a:bodyPr>
          <a:lstStyle/>
          <a:p>
            <a:pPr algn="ctr"/>
            <a:r>
              <a:rPr lang="en-US" sz="6000" b="1" dirty="0">
                <a:solidFill>
                  <a:schemeClr val="tx1">
                    <a:lumMod val="65000"/>
                    <a:lumOff val="35000"/>
                  </a:schemeClr>
                </a:solidFill>
              </a:rPr>
              <a:t>Please Visit</a:t>
            </a:r>
            <a:br>
              <a:rPr lang="en-US" sz="6000" b="1" dirty="0">
                <a:solidFill>
                  <a:schemeClr val="tx1">
                    <a:lumMod val="65000"/>
                    <a:lumOff val="35000"/>
                  </a:schemeClr>
                </a:solidFill>
              </a:rPr>
            </a:br>
            <a:r>
              <a:rPr lang="en-US" sz="3100" u="sng" dirty="0">
                <a:hlinkClick r:id="rId3"/>
              </a:rPr>
              <a:t>www.lanecountyor.gov/30thAvenue</a:t>
            </a:r>
            <a:br>
              <a:rPr lang="en-US" sz="4000" b="1" dirty="0">
                <a:solidFill>
                  <a:schemeClr val="tx1">
                    <a:lumMod val="65000"/>
                    <a:lumOff val="35000"/>
                  </a:schemeClr>
                </a:solidFill>
              </a:rPr>
            </a:br>
            <a:endParaRPr lang="en-US" b="1"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E8C36656-87E9-4A8E-B506-F6045D390B4E}"/>
              </a:ext>
            </a:extLst>
          </p:cNvPr>
          <p:cNvSpPr>
            <a:spLocks noGrp="1"/>
          </p:cNvSpPr>
          <p:nvPr>
            <p:ph idx="1"/>
          </p:nvPr>
        </p:nvSpPr>
        <p:spPr>
          <a:xfrm>
            <a:off x="547627" y="4806099"/>
            <a:ext cx="7886700" cy="1913368"/>
          </a:xfrm>
        </p:spPr>
        <p:txBody>
          <a:bodyPr>
            <a:noAutofit/>
          </a:bodyPr>
          <a:lstStyle/>
          <a:p>
            <a:pPr marL="0" indent="0" algn="ctr">
              <a:lnSpc>
                <a:spcPct val="120000"/>
              </a:lnSpc>
              <a:spcBef>
                <a:spcPts val="0"/>
              </a:spcBef>
              <a:buNone/>
            </a:pPr>
            <a:r>
              <a:rPr lang="en-US" b="1" dirty="0"/>
              <a:t>Becky Taylor, Lane County Project Manager</a:t>
            </a:r>
          </a:p>
          <a:p>
            <a:pPr marL="0" indent="0" algn="ctr">
              <a:lnSpc>
                <a:spcPct val="120000"/>
              </a:lnSpc>
              <a:spcBef>
                <a:spcPts val="0"/>
              </a:spcBef>
              <a:buNone/>
            </a:pPr>
            <a:r>
              <a:rPr lang="en-US" dirty="0"/>
              <a:t>becky.taylor@lanecountyor.gov</a:t>
            </a:r>
          </a:p>
          <a:p>
            <a:pPr marL="0" indent="0" algn="ctr">
              <a:lnSpc>
                <a:spcPct val="120000"/>
              </a:lnSpc>
              <a:spcBef>
                <a:spcPts val="0"/>
              </a:spcBef>
              <a:buNone/>
            </a:pPr>
            <a:r>
              <a:rPr lang="en-US" dirty="0"/>
              <a:t>541.682.6932</a:t>
            </a:r>
          </a:p>
        </p:txBody>
      </p:sp>
      <p:sp>
        <p:nvSpPr>
          <p:cNvPr id="4" name="TextBox 3"/>
          <p:cNvSpPr txBox="1"/>
          <p:nvPr/>
        </p:nvSpPr>
        <p:spPr>
          <a:xfrm>
            <a:off x="279399" y="965200"/>
            <a:ext cx="8721381" cy="707886"/>
          </a:xfrm>
          <a:prstGeom prst="rect">
            <a:avLst/>
          </a:prstGeom>
          <a:noFill/>
        </p:spPr>
        <p:txBody>
          <a:bodyPr wrap="square" rtlCol="0">
            <a:spAutoFit/>
          </a:bodyPr>
          <a:lstStyle/>
          <a:p>
            <a:r>
              <a:rPr lang="en-US" sz="4000" b="1" dirty="0"/>
              <a:t>Comments/Questions</a:t>
            </a:r>
            <a:endParaRPr lang="en-US" sz="3600" b="1" dirty="0">
              <a:solidFill>
                <a:schemeClr val="accent2"/>
              </a:solidFill>
            </a:endParaRPr>
          </a:p>
        </p:txBody>
      </p:sp>
    </p:spTree>
    <p:extLst>
      <p:ext uri="{BB962C8B-B14F-4D97-AF65-F5344CB8AC3E}">
        <p14:creationId xmlns:p14="http://schemas.microsoft.com/office/powerpoint/2010/main" val="322526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C541-AA23-4C52-9856-A1E19E6B193E}"/>
              </a:ext>
            </a:extLst>
          </p:cNvPr>
          <p:cNvSpPr>
            <a:spLocks noGrp="1"/>
          </p:cNvSpPr>
          <p:nvPr>
            <p:ph type="title"/>
          </p:nvPr>
        </p:nvSpPr>
        <p:spPr>
          <a:xfrm>
            <a:off x="92597" y="914313"/>
            <a:ext cx="8686800" cy="918464"/>
          </a:xfrm>
        </p:spPr>
        <p:txBody>
          <a:bodyPr>
            <a:normAutofit/>
          </a:bodyPr>
          <a:lstStyle/>
          <a:p>
            <a:r>
              <a:rPr lang="en-US" sz="4000" b="1" dirty="0"/>
              <a:t>Agenda</a:t>
            </a:r>
          </a:p>
        </p:txBody>
      </p:sp>
      <p:sp>
        <p:nvSpPr>
          <p:cNvPr id="3" name="Content Placeholder 2">
            <a:extLst>
              <a:ext uri="{FF2B5EF4-FFF2-40B4-BE49-F238E27FC236}">
                <a16:creationId xmlns:a16="http://schemas.microsoft.com/office/drawing/2014/main" id="{E8C36656-87E9-4A8E-B506-F6045D390B4E}"/>
              </a:ext>
            </a:extLst>
          </p:cNvPr>
          <p:cNvSpPr>
            <a:spLocks noGrp="1"/>
          </p:cNvSpPr>
          <p:nvPr>
            <p:ph idx="1"/>
          </p:nvPr>
        </p:nvSpPr>
        <p:spPr>
          <a:xfrm>
            <a:off x="0" y="2099390"/>
            <a:ext cx="8686800" cy="4542368"/>
          </a:xfrm>
        </p:spPr>
        <p:txBody>
          <a:bodyPr>
            <a:normAutofit/>
          </a:bodyPr>
          <a:lstStyle/>
          <a:p>
            <a:pPr marL="457200" lvl="1" indent="0">
              <a:buNone/>
            </a:pPr>
            <a:r>
              <a:rPr lang="en-US" sz="2800" dirty="0"/>
              <a:t>4:00 – 5:00 PM Presentation Program</a:t>
            </a:r>
          </a:p>
          <a:p>
            <a:pPr marL="457200" lvl="1" indent="0">
              <a:buNone/>
            </a:pPr>
            <a:r>
              <a:rPr lang="en-US" sz="2800" dirty="0"/>
              <a:t>5:00 – 6:00 PM Repeat Program</a:t>
            </a:r>
          </a:p>
          <a:p>
            <a:pPr marL="457200" lvl="1" indent="0">
              <a:buNone/>
            </a:pPr>
            <a:r>
              <a:rPr lang="en-US" sz="3200" dirty="0"/>
              <a:t>	 </a:t>
            </a:r>
          </a:p>
          <a:p>
            <a:pPr lvl="1"/>
            <a:r>
              <a:rPr lang="en-US" sz="3200" dirty="0"/>
              <a:t>   Staff Presentation</a:t>
            </a:r>
          </a:p>
          <a:p>
            <a:pPr lvl="2"/>
            <a:r>
              <a:rPr lang="en-US" dirty="0"/>
              <a:t>Project Overview – </a:t>
            </a:r>
            <a:r>
              <a:rPr lang="en-US" dirty="0">
                <a:solidFill>
                  <a:schemeClr val="accent2"/>
                </a:solidFill>
              </a:rPr>
              <a:t>and public response to earlier designs	</a:t>
            </a:r>
            <a:r>
              <a:rPr lang="en-US" dirty="0"/>
              <a:t>	 </a:t>
            </a:r>
          </a:p>
          <a:p>
            <a:pPr lvl="2"/>
            <a:r>
              <a:rPr lang="en-US" dirty="0"/>
              <a:t>Concept Designs – </a:t>
            </a:r>
            <a:r>
              <a:rPr lang="en-US" dirty="0">
                <a:solidFill>
                  <a:schemeClr val="accent2"/>
                </a:solidFill>
              </a:rPr>
              <a:t>and revisions to respond to public concerns</a:t>
            </a:r>
            <a:r>
              <a:rPr lang="en-US" dirty="0"/>
              <a:t>	</a:t>
            </a:r>
            <a:r>
              <a:rPr lang="en-US" sz="2800" dirty="0"/>
              <a:t>	 </a:t>
            </a:r>
          </a:p>
          <a:p>
            <a:pPr lvl="1"/>
            <a:r>
              <a:rPr lang="en-US" sz="3200" dirty="0"/>
              <a:t>   Next Steps	</a:t>
            </a:r>
          </a:p>
          <a:p>
            <a:pPr lvl="2"/>
            <a:r>
              <a:rPr lang="en-US" dirty="0"/>
              <a:t>Two-Week Public Comment Period 		 </a:t>
            </a:r>
          </a:p>
          <a:p>
            <a:pPr lvl="2"/>
            <a:r>
              <a:rPr lang="en-US" dirty="0"/>
              <a:t>Publication of Public Comment Results		 </a:t>
            </a:r>
          </a:p>
          <a:p>
            <a:pPr marL="0" indent="0">
              <a:buNone/>
            </a:pPr>
            <a:endParaRPr lang="en-US" dirty="0">
              <a:latin typeface="+mj-lt"/>
            </a:endParaRPr>
          </a:p>
        </p:txBody>
      </p:sp>
      <p:sp>
        <p:nvSpPr>
          <p:cNvPr id="8" name="Text Placeholder 7">
            <a:extLst>
              <a:ext uri="{FF2B5EF4-FFF2-40B4-BE49-F238E27FC236}">
                <a16:creationId xmlns:a16="http://schemas.microsoft.com/office/drawing/2014/main" id="{B166939D-AE99-43B9-859A-1FC113D485C3}"/>
              </a:ext>
            </a:extLst>
          </p:cNvPr>
          <p:cNvSpPr>
            <a:spLocks noGrp="1"/>
          </p:cNvSpPr>
          <p:nvPr>
            <p:ph type="body" sz="quarter" idx="12"/>
          </p:nvPr>
        </p:nvSpPr>
        <p:spPr/>
        <p:txBody>
          <a:bodyPr/>
          <a:lstStyle/>
          <a:p>
            <a:endParaRPr lang="en-US" dirty="0"/>
          </a:p>
        </p:txBody>
      </p:sp>
      <p:pic>
        <p:nvPicPr>
          <p:cNvPr id="14" name="Picture 13">
            <a:extLst>
              <a:ext uri="{FF2B5EF4-FFF2-40B4-BE49-F238E27FC236}">
                <a16:creationId xmlns:a16="http://schemas.microsoft.com/office/drawing/2014/main" id="{D9A8B5F3-70AE-454D-BAEA-779F71B18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4"/>
            <a:ext cx="9144000" cy="1908056"/>
          </a:xfrm>
          <a:prstGeom prst="rect">
            <a:avLst/>
          </a:prstGeom>
        </p:spPr>
      </p:pic>
      <p:sp>
        <p:nvSpPr>
          <p:cNvPr id="6" name="Title 1">
            <a:extLst>
              <a:ext uri="{FF2B5EF4-FFF2-40B4-BE49-F238E27FC236}">
                <a16:creationId xmlns:a16="http://schemas.microsoft.com/office/drawing/2014/main" id="{889E7914-4C10-46E2-A5B8-B2A081716FAA}"/>
              </a:ext>
            </a:extLst>
          </p:cNvPr>
          <p:cNvSpPr txBox="1">
            <a:spLocks/>
          </p:cNvSpPr>
          <p:nvPr/>
        </p:nvSpPr>
        <p:spPr>
          <a:xfrm>
            <a:off x="0" y="987175"/>
            <a:ext cx="8686800" cy="9184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Agenda </a:t>
            </a:r>
          </a:p>
        </p:txBody>
      </p:sp>
    </p:spTree>
    <p:extLst>
      <p:ext uri="{BB962C8B-B14F-4D97-AF65-F5344CB8AC3E}">
        <p14:creationId xmlns:p14="http://schemas.microsoft.com/office/powerpoint/2010/main" val="31393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view of a city&#10;&#10;Description automatically generated with low confidence">
            <a:extLst>
              <a:ext uri="{FF2B5EF4-FFF2-40B4-BE49-F238E27FC236}">
                <a16:creationId xmlns:a16="http://schemas.microsoft.com/office/drawing/2014/main" id="{94888AAC-EBF6-49FF-80EB-0CBB37EF6CB7}"/>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6501" b="-54"/>
          <a:stretch/>
        </p:blipFill>
        <p:spPr>
          <a:xfrm>
            <a:off x="39391" y="700872"/>
            <a:ext cx="9144000" cy="5143500"/>
          </a:xfrm>
          <a:prstGeom prst="rect">
            <a:avLst/>
          </a:prstGeom>
        </p:spPr>
      </p:pic>
      <p:sp>
        <p:nvSpPr>
          <p:cNvPr id="16" name="Rectangle: Rounded Corners 15">
            <a:extLst>
              <a:ext uri="{FF2B5EF4-FFF2-40B4-BE49-F238E27FC236}">
                <a16:creationId xmlns:a16="http://schemas.microsoft.com/office/drawing/2014/main" id="{1E3E6F85-F76F-45BE-85A7-607B76450ADE}"/>
              </a:ext>
            </a:extLst>
          </p:cNvPr>
          <p:cNvSpPr/>
          <p:nvPr/>
        </p:nvSpPr>
        <p:spPr>
          <a:xfrm rot="2256990">
            <a:off x="2185196" y="1966189"/>
            <a:ext cx="6104843" cy="2616066"/>
          </a:xfrm>
          <a:custGeom>
            <a:avLst/>
            <a:gdLst>
              <a:gd name="connsiteX0" fmla="*/ 0 w 3706755"/>
              <a:gd name="connsiteY0" fmla="*/ 109104 h 654612"/>
              <a:gd name="connsiteX1" fmla="*/ 109104 w 3706755"/>
              <a:gd name="connsiteY1" fmla="*/ 0 h 654612"/>
              <a:gd name="connsiteX2" fmla="*/ 3597651 w 3706755"/>
              <a:gd name="connsiteY2" fmla="*/ 0 h 654612"/>
              <a:gd name="connsiteX3" fmla="*/ 3706755 w 3706755"/>
              <a:gd name="connsiteY3" fmla="*/ 109104 h 654612"/>
              <a:gd name="connsiteX4" fmla="*/ 3706755 w 3706755"/>
              <a:gd name="connsiteY4" fmla="*/ 545508 h 654612"/>
              <a:gd name="connsiteX5" fmla="*/ 3597651 w 3706755"/>
              <a:gd name="connsiteY5" fmla="*/ 654612 h 654612"/>
              <a:gd name="connsiteX6" fmla="*/ 109104 w 3706755"/>
              <a:gd name="connsiteY6" fmla="*/ 654612 h 654612"/>
              <a:gd name="connsiteX7" fmla="*/ 0 w 3706755"/>
              <a:gd name="connsiteY7" fmla="*/ 545508 h 654612"/>
              <a:gd name="connsiteX8" fmla="*/ 0 w 3706755"/>
              <a:gd name="connsiteY8" fmla="*/ 109104 h 654612"/>
              <a:gd name="connsiteX0" fmla="*/ 0 w 3706755"/>
              <a:gd name="connsiteY0" fmla="*/ 109104 h 654612"/>
              <a:gd name="connsiteX1" fmla="*/ 109104 w 3706755"/>
              <a:gd name="connsiteY1" fmla="*/ 0 h 654612"/>
              <a:gd name="connsiteX2" fmla="*/ 330319 w 3706755"/>
              <a:gd name="connsiteY2" fmla="*/ 1131 h 654612"/>
              <a:gd name="connsiteX3" fmla="*/ 3597651 w 3706755"/>
              <a:gd name="connsiteY3" fmla="*/ 0 h 654612"/>
              <a:gd name="connsiteX4" fmla="*/ 3706755 w 3706755"/>
              <a:gd name="connsiteY4" fmla="*/ 109104 h 654612"/>
              <a:gd name="connsiteX5" fmla="*/ 3706755 w 3706755"/>
              <a:gd name="connsiteY5" fmla="*/ 545508 h 654612"/>
              <a:gd name="connsiteX6" fmla="*/ 3597651 w 3706755"/>
              <a:gd name="connsiteY6" fmla="*/ 654612 h 654612"/>
              <a:gd name="connsiteX7" fmla="*/ 109104 w 3706755"/>
              <a:gd name="connsiteY7" fmla="*/ 654612 h 654612"/>
              <a:gd name="connsiteX8" fmla="*/ 0 w 3706755"/>
              <a:gd name="connsiteY8" fmla="*/ 545508 h 654612"/>
              <a:gd name="connsiteX9" fmla="*/ 0 w 3706755"/>
              <a:gd name="connsiteY9" fmla="*/ 109104 h 654612"/>
              <a:gd name="connsiteX0" fmla="*/ 0 w 3706755"/>
              <a:gd name="connsiteY0" fmla="*/ 109104 h 654612"/>
              <a:gd name="connsiteX1" fmla="*/ 109104 w 3706755"/>
              <a:gd name="connsiteY1" fmla="*/ 0 h 654612"/>
              <a:gd name="connsiteX2" fmla="*/ 178752 w 3706755"/>
              <a:gd name="connsiteY2" fmla="*/ 3802 h 654612"/>
              <a:gd name="connsiteX3" fmla="*/ 330319 w 3706755"/>
              <a:gd name="connsiteY3" fmla="*/ 1131 h 654612"/>
              <a:gd name="connsiteX4" fmla="*/ 3597651 w 3706755"/>
              <a:gd name="connsiteY4" fmla="*/ 0 h 654612"/>
              <a:gd name="connsiteX5" fmla="*/ 3706755 w 3706755"/>
              <a:gd name="connsiteY5" fmla="*/ 109104 h 654612"/>
              <a:gd name="connsiteX6" fmla="*/ 3706755 w 3706755"/>
              <a:gd name="connsiteY6" fmla="*/ 545508 h 654612"/>
              <a:gd name="connsiteX7" fmla="*/ 3597651 w 3706755"/>
              <a:gd name="connsiteY7" fmla="*/ 654612 h 654612"/>
              <a:gd name="connsiteX8" fmla="*/ 109104 w 3706755"/>
              <a:gd name="connsiteY8" fmla="*/ 654612 h 654612"/>
              <a:gd name="connsiteX9" fmla="*/ 0 w 3706755"/>
              <a:gd name="connsiteY9" fmla="*/ 545508 h 654612"/>
              <a:gd name="connsiteX10" fmla="*/ 0 w 3706755"/>
              <a:gd name="connsiteY10" fmla="*/ 109104 h 654612"/>
              <a:gd name="connsiteX0" fmla="*/ 0 w 3706755"/>
              <a:gd name="connsiteY0" fmla="*/ 109104 h 654612"/>
              <a:gd name="connsiteX1" fmla="*/ 109104 w 3706755"/>
              <a:gd name="connsiteY1" fmla="*/ 0 h 654612"/>
              <a:gd name="connsiteX2" fmla="*/ 178752 w 3706755"/>
              <a:gd name="connsiteY2" fmla="*/ 3802 h 654612"/>
              <a:gd name="connsiteX3" fmla="*/ 330319 w 3706755"/>
              <a:gd name="connsiteY3" fmla="*/ 1131 h 654612"/>
              <a:gd name="connsiteX4" fmla="*/ 3597651 w 3706755"/>
              <a:gd name="connsiteY4" fmla="*/ 0 h 654612"/>
              <a:gd name="connsiteX5" fmla="*/ 3706755 w 3706755"/>
              <a:gd name="connsiteY5" fmla="*/ 109104 h 654612"/>
              <a:gd name="connsiteX6" fmla="*/ 3706755 w 3706755"/>
              <a:gd name="connsiteY6" fmla="*/ 545508 h 654612"/>
              <a:gd name="connsiteX7" fmla="*/ 3597651 w 3706755"/>
              <a:gd name="connsiteY7" fmla="*/ 654612 h 654612"/>
              <a:gd name="connsiteX8" fmla="*/ 325561 w 3706755"/>
              <a:gd name="connsiteY8" fmla="*/ 650020 h 654612"/>
              <a:gd name="connsiteX9" fmla="*/ 109104 w 3706755"/>
              <a:gd name="connsiteY9" fmla="*/ 654612 h 654612"/>
              <a:gd name="connsiteX10" fmla="*/ 0 w 3706755"/>
              <a:gd name="connsiteY10" fmla="*/ 545508 h 654612"/>
              <a:gd name="connsiteX11" fmla="*/ 0 w 3706755"/>
              <a:gd name="connsiteY11" fmla="*/ 109104 h 654612"/>
              <a:gd name="connsiteX0" fmla="*/ 495768 w 4202523"/>
              <a:gd name="connsiteY0" fmla="*/ 109104 h 1499025"/>
              <a:gd name="connsiteX1" fmla="*/ 604872 w 4202523"/>
              <a:gd name="connsiteY1" fmla="*/ 0 h 1499025"/>
              <a:gd name="connsiteX2" fmla="*/ 674520 w 4202523"/>
              <a:gd name="connsiteY2" fmla="*/ 3802 h 1499025"/>
              <a:gd name="connsiteX3" fmla="*/ 826087 w 4202523"/>
              <a:gd name="connsiteY3" fmla="*/ 1131 h 1499025"/>
              <a:gd name="connsiteX4" fmla="*/ 4093419 w 4202523"/>
              <a:gd name="connsiteY4" fmla="*/ 0 h 1499025"/>
              <a:gd name="connsiteX5" fmla="*/ 4202523 w 4202523"/>
              <a:gd name="connsiteY5" fmla="*/ 109104 h 1499025"/>
              <a:gd name="connsiteX6" fmla="*/ 4202523 w 4202523"/>
              <a:gd name="connsiteY6" fmla="*/ 545508 h 1499025"/>
              <a:gd name="connsiteX7" fmla="*/ 4093419 w 4202523"/>
              <a:gd name="connsiteY7" fmla="*/ 654612 h 1499025"/>
              <a:gd name="connsiteX8" fmla="*/ 821329 w 4202523"/>
              <a:gd name="connsiteY8" fmla="*/ 650020 h 1499025"/>
              <a:gd name="connsiteX9" fmla="*/ 4601 w 4202523"/>
              <a:gd name="connsiteY9" fmla="*/ 1499025 h 1499025"/>
              <a:gd name="connsiteX10" fmla="*/ 495768 w 4202523"/>
              <a:gd name="connsiteY10" fmla="*/ 545508 h 1499025"/>
              <a:gd name="connsiteX11" fmla="*/ 495768 w 4202523"/>
              <a:gd name="connsiteY11" fmla="*/ 109104 h 1499025"/>
              <a:gd name="connsiteX0" fmla="*/ 709524 w 4416279"/>
              <a:gd name="connsiteY0" fmla="*/ 109104 h 1562919"/>
              <a:gd name="connsiteX1" fmla="*/ 818628 w 4416279"/>
              <a:gd name="connsiteY1" fmla="*/ 0 h 1562919"/>
              <a:gd name="connsiteX2" fmla="*/ 888276 w 4416279"/>
              <a:gd name="connsiteY2" fmla="*/ 3802 h 1562919"/>
              <a:gd name="connsiteX3" fmla="*/ 1039843 w 4416279"/>
              <a:gd name="connsiteY3" fmla="*/ 1131 h 1562919"/>
              <a:gd name="connsiteX4" fmla="*/ 4307175 w 4416279"/>
              <a:gd name="connsiteY4" fmla="*/ 0 h 1562919"/>
              <a:gd name="connsiteX5" fmla="*/ 4416279 w 4416279"/>
              <a:gd name="connsiteY5" fmla="*/ 109104 h 1562919"/>
              <a:gd name="connsiteX6" fmla="*/ 4416279 w 4416279"/>
              <a:gd name="connsiteY6" fmla="*/ 545508 h 1562919"/>
              <a:gd name="connsiteX7" fmla="*/ 4307175 w 4416279"/>
              <a:gd name="connsiteY7" fmla="*/ 654612 h 1562919"/>
              <a:gd name="connsiteX8" fmla="*/ 1035085 w 4416279"/>
              <a:gd name="connsiteY8" fmla="*/ 650020 h 1562919"/>
              <a:gd name="connsiteX9" fmla="*/ 218357 w 4416279"/>
              <a:gd name="connsiteY9" fmla="*/ 1499025 h 1562919"/>
              <a:gd name="connsiteX10" fmla="*/ 0 w 4416279"/>
              <a:gd name="connsiteY10" fmla="*/ 1544337 h 1562919"/>
              <a:gd name="connsiteX11" fmla="*/ 709524 w 4416279"/>
              <a:gd name="connsiteY11" fmla="*/ 109104 h 1562919"/>
              <a:gd name="connsiteX0" fmla="*/ 0 w 4728249"/>
              <a:gd name="connsiteY0" fmla="*/ 1449276 h 1562919"/>
              <a:gd name="connsiteX1" fmla="*/ 1130598 w 4728249"/>
              <a:gd name="connsiteY1" fmla="*/ 0 h 1562919"/>
              <a:gd name="connsiteX2" fmla="*/ 1200246 w 4728249"/>
              <a:gd name="connsiteY2" fmla="*/ 3802 h 1562919"/>
              <a:gd name="connsiteX3" fmla="*/ 1351813 w 4728249"/>
              <a:gd name="connsiteY3" fmla="*/ 1131 h 1562919"/>
              <a:gd name="connsiteX4" fmla="*/ 4619145 w 4728249"/>
              <a:gd name="connsiteY4" fmla="*/ 0 h 1562919"/>
              <a:gd name="connsiteX5" fmla="*/ 4728249 w 4728249"/>
              <a:gd name="connsiteY5" fmla="*/ 109104 h 1562919"/>
              <a:gd name="connsiteX6" fmla="*/ 4728249 w 4728249"/>
              <a:gd name="connsiteY6" fmla="*/ 545508 h 1562919"/>
              <a:gd name="connsiteX7" fmla="*/ 4619145 w 4728249"/>
              <a:gd name="connsiteY7" fmla="*/ 654612 h 1562919"/>
              <a:gd name="connsiteX8" fmla="*/ 1347055 w 4728249"/>
              <a:gd name="connsiteY8" fmla="*/ 650020 h 1562919"/>
              <a:gd name="connsiteX9" fmla="*/ 530327 w 4728249"/>
              <a:gd name="connsiteY9" fmla="*/ 1499025 h 1562919"/>
              <a:gd name="connsiteX10" fmla="*/ 311970 w 4728249"/>
              <a:gd name="connsiteY10" fmla="*/ 1544337 h 1562919"/>
              <a:gd name="connsiteX11" fmla="*/ 0 w 4728249"/>
              <a:gd name="connsiteY11" fmla="*/ 1449276 h 1562919"/>
              <a:gd name="connsiteX0" fmla="*/ 68647 w 4796896"/>
              <a:gd name="connsiteY0" fmla="*/ 1449276 h 1562919"/>
              <a:gd name="connsiteX1" fmla="*/ 17924 w 4796896"/>
              <a:gd name="connsiteY1" fmla="*/ 1349210 h 1562919"/>
              <a:gd name="connsiteX2" fmla="*/ 1268893 w 4796896"/>
              <a:gd name="connsiteY2" fmla="*/ 3802 h 1562919"/>
              <a:gd name="connsiteX3" fmla="*/ 1420460 w 4796896"/>
              <a:gd name="connsiteY3" fmla="*/ 1131 h 1562919"/>
              <a:gd name="connsiteX4" fmla="*/ 4687792 w 4796896"/>
              <a:gd name="connsiteY4" fmla="*/ 0 h 1562919"/>
              <a:gd name="connsiteX5" fmla="*/ 4796896 w 4796896"/>
              <a:gd name="connsiteY5" fmla="*/ 109104 h 1562919"/>
              <a:gd name="connsiteX6" fmla="*/ 4796896 w 4796896"/>
              <a:gd name="connsiteY6" fmla="*/ 545508 h 1562919"/>
              <a:gd name="connsiteX7" fmla="*/ 4687792 w 4796896"/>
              <a:gd name="connsiteY7" fmla="*/ 654612 h 1562919"/>
              <a:gd name="connsiteX8" fmla="*/ 1415702 w 4796896"/>
              <a:gd name="connsiteY8" fmla="*/ 650020 h 1562919"/>
              <a:gd name="connsiteX9" fmla="*/ 598974 w 4796896"/>
              <a:gd name="connsiteY9" fmla="*/ 1499025 h 1562919"/>
              <a:gd name="connsiteX10" fmla="*/ 380617 w 4796896"/>
              <a:gd name="connsiteY10" fmla="*/ 1544337 h 1562919"/>
              <a:gd name="connsiteX11" fmla="*/ 68647 w 4796896"/>
              <a:gd name="connsiteY11" fmla="*/ 1449276 h 1562919"/>
              <a:gd name="connsiteX0" fmla="*/ 68647 w 4796896"/>
              <a:gd name="connsiteY0" fmla="*/ 1449276 h 1562919"/>
              <a:gd name="connsiteX1" fmla="*/ 17924 w 4796896"/>
              <a:gd name="connsiteY1" fmla="*/ 1349210 h 1562919"/>
              <a:gd name="connsiteX2" fmla="*/ 499446 w 4796896"/>
              <a:gd name="connsiteY2" fmla="*/ 833728 h 1562919"/>
              <a:gd name="connsiteX3" fmla="*/ 1268893 w 4796896"/>
              <a:gd name="connsiteY3" fmla="*/ 3802 h 1562919"/>
              <a:gd name="connsiteX4" fmla="*/ 1420460 w 4796896"/>
              <a:gd name="connsiteY4" fmla="*/ 1131 h 1562919"/>
              <a:gd name="connsiteX5" fmla="*/ 4687792 w 4796896"/>
              <a:gd name="connsiteY5" fmla="*/ 0 h 1562919"/>
              <a:gd name="connsiteX6" fmla="*/ 4796896 w 4796896"/>
              <a:gd name="connsiteY6" fmla="*/ 109104 h 1562919"/>
              <a:gd name="connsiteX7" fmla="*/ 4796896 w 4796896"/>
              <a:gd name="connsiteY7" fmla="*/ 545508 h 1562919"/>
              <a:gd name="connsiteX8" fmla="*/ 4687792 w 4796896"/>
              <a:gd name="connsiteY8" fmla="*/ 654612 h 1562919"/>
              <a:gd name="connsiteX9" fmla="*/ 1415702 w 4796896"/>
              <a:gd name="connsiteY9" fmla="*/ 650020 h 1562919"/>
              <a:gd name="connsiteX10" fmla="*/ 598974 w 4796896"/>
              <a:gd name="connsiteY10" fmla="*/ 1499025 h 1562919"/>
              <a:gd name="connsiteX11" fmla="*/ 380617 w 4796896"/>
              <a:gd name="connsiteY11" fmla="*/ 1544337 h 1562919"/>
              <a:gd name="connsiteX12" fmla="*/ 68647 w 4796896"/>
              <a:gd name="connsiteY12"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268893 w 4796896"/>
              <a:gd name="connsiteY3" fmla="*/ 3802 h 1562919"/>
              <a:gd name="connsiteX4" fmla="*/ 1420460 w 4796896"/>
              <a:gd name="connsiteY4" fmla="*/ 1131 h 1562919"/>
              <a:gd name="connsiteX5" fmla="*/ 4687792 w 4796896"/>
              <a:gd name="connsiteY5" fmla="*/ 0 h 1562919"/>
              <a:gd name="connsiteX6" fmla="*/ 4796896 w 4796896"/>
              <a:gd name="connsiteY6" fmla="*/ 109104 h 1562919"/>
              <a:gd name="connsiteX7" fmla="*/ 4796896 w 4796896"/>
              <a:gd name="connsiteY7" fmla="*/ 545508 h 1562919"/>
              <a:gd name="connsiteX8" fmla="*/ 4687792 w 4796896"/>
              <a:gd name="connsiteY8" fmla="*/ 654612 h 1562919"/>
              <a:gd name="connsiteX9" fmla="*/ 1415702 w 4796896"/>
              <a:gd name="connsiteY9" fmla="*/ 650020 h 1562919"/>
              <a:gd name="connsiteX10" fmla="*/ 598974 w 4796896"/>
              <a:gd name="connsiteY10" fmla="*/ 1499025 h 1562919"/>
              <a:gd name="connsiteX11" fmla="*/ 380617 w 4796896"/>
              <a:gd name="connsiteY11" fmla="*/ 1544337 h 1562919"/>
              <a:gd name="connsiteX12" fmla="*/ 68647 w 4796896"/>
              <a:gd name="connsiteY12"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612492 w 4796896"/>
              <a:gd name="connsiteY3" fmla="*/ 650054 h 1562919"/>
              <a:gd name="connsiteX4" fmla="*/ 1268893 w 4796896"/>
              <a:gd name="connsiteY4" fmla="*/ 3802 h 1562919"/>
              <a:gd name="connsiteX5" fmla="*/ 1420460 w 4796896"/>
              <a:gd name="connsiteY5" fmla="*/ 1131 h 1562919"/>
              <a:gd name="connsiteX6" fmla="*/ 4687792 w 4796896"/>
              <a:gd name="connsiteY6" fmla="*/ 0 h 1562919"/>
              <a:gd name="connsiteX7" fmla="*/ 4796896 w 4796896"/>
              <a:gd name="connsiteY7" fmla="*/ 109104 h 1562919"/>
              <a:gd name="connsiteX8" fmla="*/ 4796896 w 4796896"/>
              <a:gd name="connsiteY8" fmla="*/ 545508 h 1562919"/>
              <a:gd name="connsiteX9" fmla="*/ 4687792 w 4796896"/>
              <a:gd name="connsiteY9" fmla="*/ 654612 h 1562919"/>
              <a:gd name="connsiteX10" fmla="*/ 1415702 w 4796896"/>
              <a:gd name="connsiteY10" fmla="*/ 650020 h 1562919"/>
              <a:gd name="connsiteX11" fmla="*/ 598974 w 4796896"/>
              <a:gd name="connsiteY11" fmla="*/ 1499025 h 1562919"/>
              <a:gd name="connsiteX12" fmla="*/ 380617 w 4796896"/>
              <a:gd name="connsiteY12" fmla="*/ 1544337 h 1562919"/>
              <a:gd name="connsiteX13" fmla="*/ 68647 w 4796896"/>
              <a:gd name="connsiteY13"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1268893 w 4796896"/>
              <a:gd name="connsiteY4" fmla="*/ 3802 h 1562919"/>
              <a:gd name="connsiteX5" fmla="*/ 1420460 w 4796896"/>
              <a:gd name="connsiteY5" fmla="*/ 1131 h 1562919"/>
              <a:gd name="connsiteX6" fmla="*/ 4687792 w 4796896"/>
              <a:gd name="connsiteY6" fmla="*/ 0 h 1562919"/>
              <a:gd name="connsiteX7" fmla="*/ 4796896 w 4796896"/>
              <a:gd name="connsiteY7" fmla="*/ 109104 h 1562919"/>
              <a:gd name="connsiteX8" fmla="*/ 4796896 w 4796896"/>
              <a:gd name="connsiteY8" fmla="*/ 545508 h 1562919"/>
              <a:gd name="connsiteX9" fmla="*/ 4687792 w 4796896"/>
              <a:gd name="connsiteY9" fmla="*/ 654612 h 1562919"/>
              <a:gd name="connsiteX10" fmla="*/ 1415702 w 4796896"/>
              <a:gd name="connsiteY10" fmla="*/ 650020 h 1562919"/>
              <a:gd name="connsiteX11" fmla="*/ 598974 w 4796896"/>
              <a:gd name="connsiteY11" fmla="*/ 1499025 h 1562919"/>
              <a:gd name="connsiteX12" fmla="*/ 380617 w 4796896"/>
              <a:gd name="connsiteY12" fmla="*/ 1544337 h 1562919"/>
              <a:gd name="connsiteX13" fmla="*/ 68647 w 4796896"/>
              <a:gd name="connsiteY13"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884056 w 4796896"/>
              <a:gd name="connsiteY4" fmla="*/ 410074 h 1562919"/>
              <a:gd name="connsiteX5" fmla="*/ 1268893 w 4796896"/>
              <a:gd name="connsiteY5" fmla="*/ 3802 h 1562919"/>
              <a:gd name="connsiteX6" fmla="*/ 1420460 w 4796896"/>
              <a:gd name="connsiteY6" fmla="*/ 1131 h 1562919"/>
              <a:gd name="connsiteX7" fmla="*/ 4687792 w 4796896"/>
              <a:gd name="connsiteY7" fmla="*/ 0 h 1562919"/>
              <a:gd name="connsiteX8" fmla="*/ 4796896 w 4796896"/>
              <a:gd name="connsiteY8" fmla="*/ 109104 h 1562919"/>
              <a:gd name="connsiteX9" fmla="*/ 4796896 w 4796896"/>
              <a:gd name="connsiteY9" fmla="*/ 545508 h 1562919"/>
              <a:gd name="connsiteX10" fmla="*/ 4687792 w 4796896"/>
              <a:gd name="connsiteY10" fmla="*/ 654612 h 1562919"/>
              <a:gd name="connsiteX11" fmla="*/ 1415702 w 4796896"/>
              <a:gd name="connsiteY11" fmla="*/ 650020 h 1562919"/>
              <a:gd name="connsiteX12" fmla="*/ 598974 w 4796896"/>
              <a:gd name="connsiteY12" fmla="*/ 1499025 h 1562919"/>
              <a:gd name="connsiteX13" fmla="*/ 380617 w 4796896"/>
              <a:gd name="connsiteY13" fmla="*/ 1544337 h 1562919"/>
              <a:gd name="connsiteX14" fmla="*/ 68647 w 4796896"/>
              <a:gd name="connsiteY14"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1268893 w 4796896"/>
              <a:gd name="connsiteY5" fmla="*/ 3802 h 1562919"/>
              <a:gd name="connsiteX6" fmla="*/ 1420460 w 4796896"/>
              <a:gd name="connsiteY6" fmla="*/ 1131 h 1562919"/>
              <a:gd name="connsiteX7" fmla="*/ 4687792 w 4796896"/>
              <a:gd name="connsiteY7" fmla="*/ 0 h 1562919"/>
              <a:gd name="connsiteX8" fmla="*/ 4796896 w 4796896"/>
              <a:gd name="connsiteY8" fmla="*/ 109104 h 1562919"/>
              <a:gd name="connsiteX9" fmla="*/ 4796896 w 4796896"/>
              <a:gd name="connsiteY9" fmla="*/ 545508 h 1562919"/>
              <a:gd name="connsiteX10" fmla="*/ 4687792 w 4796896"/>
              <a:gd name="connsiteY10" fmla="*/ 654612 h 1562919"/>
              <a:gd name="connsiteX11" fmla="*/ 1415702 w 4796896"/>
              <a:gd name="connsiteY11" fmla="*/ 650020 h 1562919"/>
              <a:gd name="connsiteX12" fmla="*/ 598974 w 4796896"/>
              <a:gd name="connsiteY12" fmla="*/ 1499025 h 1562919"/>
              <a:gd name="connsiteX13" fmla="*/ 380617 w 4796896"/>
              <a:gd name="connsiteY13" fmla="*/ 1544337 h 1562919"/>
              <a:gd name="connsiteX14" fmla="*/ 68647 w 4796896"/>
              <a:gd name="connsiteY14"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949163 w 4796896"/>
              <a:gd name="connsiteY5" fmla="*/ 443300 h 1562919"/>
              <a:gd name="connsiteX6" fmla="*/ 1268893 w 4796896"/>
              <a:gd name="connsiteY6" fmla="*/ 3802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1268893 w 4796896"/>
              <a:gd name="connsiteY6" fmla="*/ 3802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1005913 w 4796896"/>
              <a:gd name="connsiteY6" fmla="*/ 368848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995707 w 4796896"/>
              <a:gd name="connsiteY6" fmla="*/ 332818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995707 w 4796896"/>
              <a:gd name="connsiteY6" fmla="*/ 332818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4623034 w 4796896"/>
              <a:gd name="connsiteY12" fmla="*/ 654121 h 1562919"/>
              <a:gd name="connsiteX13" fmla="*/ 1415702 w 4796896"/>
              <a:gd name="connsiteY13" fmla="*/ 650020 h 1562919"/>
              <a:gd name="connsiteX14" fmla="*/ 598974 w 4796896"/>
              <a:gd name="connsiteY14" fmla="*/ 1499025 h 1562919"/>
              <a:gd name="connsiteX15" fmla="*/ 380617 w 4796896"/>
              <a:gd name="connsiteY15" fmla="*/ 1544337 h 1562919"/>
              <a:gd name="connsiteX16" fmla="*/ 68647 w 4796896"/>
              <a:gd name="connsiteY16"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995707 w 4796896"/>
              <a:gd name="connsiteY6" fmla="*/ 332818 h 1562919"/>
              <a:gd name="connsiteX7" fmla="*/ 1420460 w 4796896"/>
              <a:gd name="connsiteY7" fmla="*/ 1131 h 1562919"/>
              <a:gd name="connsiteX8" fmla="*/ 4572890 w 4796896"/>
              <a:gd name="connsiteY8" fmla="*/ 8033 h 1562919"/>
              <a:gd name="connsiteX9" fmla="*/ 4687792 w 4796896"/>
              <a:gd name="connsiteY9" fmla="*/ 0 h 1562919"/>
              <a:gd name="connsiteX10" fmla="*/ 4796896 w 4796896"/>
              <a:gd name="connsiteY10" fmla="*/ 109104 h 1562919"/>
              <a:gd name="connsiteX11" fmla="*/ 4796896 w 4796896"/>
              <a:gd name="connsiteY11" fmla="*/ 545508 h 1562919"/>
              <a:gd name="connsiteX12" fmla="*/ 4687792 w 4796896"/>
              <a:gd name="connsiteY12" fmla="*/ 654612 h 1562919"/>
              <a:gd name="connsiteX13" fmla="*/ 4623034 w 4796896"/>
              <a:gd name="connsiteY13" fmla="*/ 654121 h 1562919"/>
              <a:gd name="connsiteX14" fmla="*/ 1415702 w 4796896"/>
              <a:gd name="connsiteY14" fmla="*/ 650020 h 1562919"/>
              <a:gd name="connsiteX15" fmla="*/ 598974 w 4796896"/>
              <a:gd name="connsiteY15" fmla="*/ 1499025 h 1562919"/>
              <a:gd name="connsiteX16" fmla="*/ 380617 w 4796896"/>
              <a:gd name="connsiteY16" fmla="*/ 1544337 h 1562919"/>
              <a:gd name="connsiteX17" fmla="*/ 68647 w 4796896"/>
              <a:gd name="connsiteY17" fmla="*/ 1449276 h 1562919"/>
              <a:gd name="connsiteX0" fmla="*/ 68647 w 7928705"/>
              <a:gd name="connsiteY0" fmla="*/ 3362180 h 3475823"/>
              <a:gd name="connsiteX1" fmla="*/ 17924 w 7928705"/>
              <a:gd name="connsiteY1" fmla="*/ 3262114 h 3475823"/>
              <a:gd name="connsiteX2" fmla="*/ 72798 w 7928705"/>
              <a:gd name="connsiteY2" fmla="*/ 3092948 h 3475823"/>
              <a:gd name="connsiteX3" fmla="*/ 175782 w 7928705"/>
              <a:gd name="connsiteY3" fmla="*/ 3044316 h 3475823"/>
              <a:gd name="connsiteX4" fmla="*/ 407312 w 7928705"/>
              <a:gd name="connsiteY4" fmla="*/ 3094153 h 3475823"/>
              <a:gd name="connsiteX5" fmla="*/ 579324 w 7928705"/>
              <a:gd name="connsiteY5" fmla="*/ 2952826 h 3475823"/>
              <a:gd name="connsiteX6" fmla="*/ 995707 w 7928705"/>
              <a:gd name="connsiteY6" fmla="*/ 2245722 h 3475823"/>
              <a:gd name="connsiteX7" fmla="*/ 1420460 w 7928705"/>
              <a:gd name="connsiteY7" fmla="*/ 1914035 h 3475823"/>
              <a:gd name="connsiteX8" fmla="*/ 4572890 w 7928705"/>
              <a:gd name="connsiteY8" fmla="*/ 1920937 h 3475823"/>
              <a:gd name="connsiteX9" fmla="*/ 7927863 w 7928705"/>
              <a:gd name="connsiteY9" fmla="*/ 0 h 3475823"/>
              <a:gd name="connsiteX10" fmla="*/ 4796896 w 7928705"/>
              <a:gd name="connsiteY10" fmla="*/ 2022008 h 3475823"/>
              <a:gd name="connsiteX11" fmla="*/ 4796896 w 7928705"/>
              <a:gd name="connsiteY11" fmla="*/ 2458412 h 3475823"/>
              <a:gd name="connsiteX12" fmla="*/ 4687792 w 7928705"/>
              <a:gd name="connsiteY12" fmla="*/ 2567516 h 3475823"/>
              <a:gd name="connsiteX13" fmla="*/ 4623034 w 7928705"/>
              <a:gd name="connsiteY13" fmla="*/ 2567025 h 3475823"/>
              <a:gd name="connsiteX14" fmla="*/ 1415702 w 7928705"/>
              <a:gd name="connsiteY14" fmla="*/ 2562924 h 3475823"/>
              <a:gd name="connsiteX15" fmla="*/ 598974 w 7928705"/>
              <a:gd name="connsiteY15" fmla="*/ 3411929 h 3475823"/>
              <a:gd name="connsiteX16" fmla="*/ 380617 w 7928705"/>
              <a:gd name="connsiteY16" fmla="*/ 3457241 h 3475823"/>
              <a:gd name="connsiteX17" fmla="*/ 68647 w 7928705"/>
              <a:gd name="connsiteY17" fmla="*/ 3362180 h 3475823"/>
              <a:gd name="connsiteX0" fmla="*/ 68647 w 8019083"/>
              <a:gd name="connsiteY0" fmla="*/ 3376866 h 3490509"/>
              <a:gd name="connsiteX1" fmla="*/ 17924 w 8019083"/>
              <a:gd name="connsiteY1" fmla="*/ 3276800 h 3490509"/>
              <a:gd name="connsiteX2" fmla="*/ 72798 w 8019083"/>
              <a:gd name="connsiteY2" fmla="*/ 3107634 h 3490509"/>
              <a:gd name="connsiteX3" fmla="*/ 175782 w 8019083"/>
              <a:gd name="connsiteY3" fmla="*/ 3059002 h 3490509"/>
              <a:gd name="connsiteX4" fmla="*/ 407312 w 8019083"/>
              <a:gd name="connsiteY4" fmla="*/ 3108839 h 3490509"/>
              <a:gd name="connsiteX5" fmla="*/ 579324 w 8019083"/>
              <a:gd name="connsiteY5" fmla="*/ 2967512 h 3490509"/>
              <a:gd name="connsiteX6" fmla="*/ 995707 w 8019083"/>
              <a:gd name="connsiteY6" fmla="*/ 2260408 h 3490509"/>
              <a:gd name="connsiteX7" fmla="*/ 1420460 w 8019083"/>
              <a:gd name="connsiteY7" fmla="*/ 1928721 h 3490509"/>
              <a:gd name="connsiteX8" fmla="*/ 4572890 w 8019083"/>
              <a:gd name="connsiteY8" fmla="*/ 1935623 h 3490509"/>
              <a:gd name="connsiteX9" fmla="*/ 7927863 w 8019083"/>
              <a:gd name="connsiteY9" fmla="*/ 14686 h 3490509"/>
              <a:gd name="connsiteX10" fmla="*/ 8019083 w 8019083"/>
              <a:gd name="connsiteY10" fmla="*/ 32229 h 3490509"/>
              <a:gd name="connsiteX11" fmla="*/ 4796896 w 8019083"/>
              <a:gd name="connsiteY11" fmla="*/ 2473098 h 3490509"/>
              <a:gd name="connsiteX12" fmla="*/ 4687792 w 8019083"/>
              <a:gd name="connsiteY12" fmla="*/ 2582202 h 3490509"/>
              <a:gd name="connsiteX13" fmla="*/ 4623034 w 8019083"/>
              <a:gd name="connsiteY13" fmla="*/ 2581711 h 3490509"/>
              <a:gd name="connsiteX14" fmla="*/ 1415702 w 8019083"/>
              <a:gd name="connsiteY14" fmla="*/ 2577610 h 3490509"/>
              <a:gd name="connsiteX15" fmla="*/ 598974 w 8019083"/>
              <a:gd name="connsiteY15" fmla="*/ 3426615 h 3490509"/>
              <a:gd name="connsiteX16" fmla="*/ 380617 w 8019083"/>
              <a:gd name="connsiteY16" fmla="*/ 3471927 h 3490509"/>
              <a:gd name="connsiteX17" fmla="*/ 68647 w 8019083"/>
              <a:gd name="connsiteY17" fmla="*/ 3376866 h 3490509"/>
              <a:gd name="connsiteX0" fmla="*/ 68647 w 8144135"/>
              <a:gd name="connsiteY0" fmla="*/ 3376866 h 3490509"/>
              <a:gd name="connsiteX1" fmla="*/ 17924 w 8144135"/>
              <a:gd name="connsiteY1" fmla="*/ 3276800 h 3490509"/>
              <a:gd name="connsiteX2" fmla="*/ 72798 w 8144135"/>
              <a:gd name="connsiteY2" fmla="*/ 3107634 h 3490509"/>
              <a:gd name="connsiteX3" fmla="*/ 175782 w 8144135"/>
              <a:gd name="connsiteY3" fmla="*/ 3059002 h 3490509"/>
              <a:gd name="connsiteX4" fmla="*/ 407312 w 8144135"/>
              <a:gd name="connsiteY4" fmla="*/ 3108839 h 3490509"/>
              <a:gd name="connsiteX5" fmla="*/ 579324 w 8144135"/>
              <a:gd name="connsiteY5" fmla="*/ 2967512 h 3490509"/>
              <a:gd name="connsiteX6" fmla="*/ 995707 w 8144135"/>
              <a:gd name="connsiteY6" fmla="*/ 2260408 h 3490509"/>
              <a:gd name="connsiteX7" fmla="*/ 1420460 w 8144135"/>
              <a:gd name="connsiteY7" fmla="*/ 1928721 h 3490509"/>
              <a:gd name="connsiteX8" fmla="*/ 4572890 w 8144135"/>
              <a:gd name="connsiteY8" fmla="*/ 1935623 h 3490509"/>
              <a:gd name="connsiteX9" fmla="*/ 7927863 w 8144135"/>
              <a:gd name="connsiteY9" fmla="*/ 14686 h 3490509"/>
              <a:gd name="connsiteX10" fmla="*/ 8019083 w 8144135"/>
              <a:gd name="connsiteY10" fmla="*/ 32229 h 3490509"/>
              <a:gd name="connsiteX11" fmla="*/ 8144135 w 8144135"/>
              <a:gd name="connsiteY11" fmla="*/ 192311 h 3490509"/>
              <a:gd name="connsiteX12" fmla="*/ 4687792 w 8144135"/>
              <a:gd name="connsiteY12" fmla="*/ 2582202 h 3490509"/>
              <a:gd name="connsiteX13" fmla="*/ 4623034 w 8144135"/>
              <a:gd name="connsiteY13" fmla="*/ 2581711 h 3490509"/>
              <a:gd name="connsiteX14" fmla="*/ 1415702 w 8144135"/>
              <a:gd name="connsiteY14" fmla="*/ 2577610 h 3490509"/>
              <a:gd name="connsiteX15" fmla="*/ 598974 w 8144135"/>
              <a:gd name="connsiteY15" fmla="*/ 3426615 h 3490509"/>
              <a:gd name="connsiteX16" fmla="*/ 380617 w 8144135"/>
              <a:gd name="connsiteY16" fmla="*/ 3471927 h 3490509"/>
              <a:gd name="connsiteX17" fmla="*/ 68647 w 8144135"/>
              <a:gd name="connsiteY17"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7927863 w 8147041"/>
              <a:gd name="connsiteY9" fmla="*/ 14686 h 3490509"/>
              <a:gd name="connsiteX10" fmla="*/ 8019083 w 8147041"/>
              <a:gd name="connsiteY10" fmla="*/ 32229 h 3490509"/>
              <a:gd name="connsiteX11" fmla="*/ 8144135 w 8147041"/>
              <a:gd name="connsiteY11" fmla="*/ 192311 h 3490509"/>
              <a:gd name="connsiteX12" fmla="*/ 8103071 w 8147041"/>
              <a:gd name="connsiteY12" fmla="*/ 292880 h 3490509"/>
              <a:gd name="connsiteX13" fmla="*/ 4623034 w 8147041"/>
              <a:gd name="connsiteY13" fmla="*/ 2581711 h 3490509"/>
              <a:gd name="connsiteX14" fmla="*/ 1415702 w 8147041"/>
              <a:gd name="connsiteY14" fmla="*/ 2577610 h 3490509"/>
              <a:gd name="connsiteX15" fmla="*/ 598974 w 8147041"/>
              <a:gd name="connsiteY15" fmla="*/ 3426615 h 3490509"/>
              <a:gd name="connsiteX16" fmla="*/ 380617 w 8147041"/>
              <a:gd name="connsiteY16" fmla="*/ 3471927 h 3490509"/>
              <a:gd name="connsiteX17" fmla="*/ 68647 w 8147041"/>
              <a:gd name="connsiteY17"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7927863 w 8147041"/>
              <a:gd name="connsiteY9" fmla="*/ 14686 h 3490509"/>
              <a:gd name="connsiteX10" fmla="*/ 8019083 w 8147041"/>
              <a:gd name="connsiteY10" fmla="*/ 32229 h 3490509"/>
              <a:gd name="connsiteX11" fmla="*/ 8144135 w 8147041"/>
              <a:gd name="connsiteY11" fmla="*/ 192311 h 3490509"/>
              <a:gd name="connsiteX12" fmla="*/ 8103071 w 8147041"/>
              <a:gd name="connsiteY12" fmla="*/ 292880 h 3490509"/>
              <a:gd name="connsiteX13" fmla="*/ 5004401 w 8147041"/>
              <a:gd name="connsiteY13" fmla="*/ 2336127 h 3490509"/>
              <a:gd name="connsiteX14" fmla="*/ 4623034 w 8147041"/>
              <a:gd name="connsiteY14" fmla="*/ 2581711 h 3490509"/>
              <a:gd name="connsiteX15" fmla="*/ 1415702 w 8147041"/>
              <a:gd name="connsiteY15" fmla="*/ 2577610 h 3490509"/>
              <a:gd name="connsiteX16" fmla="*/ 598974 w 8147041"/>
              <a:gd name="connsiteY16" fmla="*/ 3426615 h 3490509"/>
              <a:gd name="connsiteX17" fmla="*/ 380617 w 8147041"/>
              <a:gd name="connsiteY17" fmla="*/ 3471927 h 3490509"/>
              <a:gd name="connsiteX18" fmla="*/ 68647 w 8147041"/>
              <a:gd name="connsiteY18"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7927863 w 8147041"/>
              <a:gd name="connsiteY9" fmla="*/ 14686 h 3490509"/>
              <a:gd name="connsiteX10" fmla="*/ 8019083 w 8147041"/>
              <a:gd name="connsiteY10" fmla="*/ 32229 h 3490509"/>
              <a:gd name="connsiteX11" fmla="*/ 8144135 w 8147041"/>
              <a:gd name="connsiteY11" fmla="*/ 192311 h 3490509"/>
              <a:gd name="connsiteX12" fmla="*/ 8103071 w 8147041"/>
              <a:gd name="connsiteY12" fmla="*/ 292880 h 3490509"/>
              <a:gd name="connsiteX13" fmla="*/ 5123228 w 8147041"/>
              <a:gd name="connsiteY13" fmla="*/ 2222616 h 3490509"/>
              <a:gd name="connsiteX14" fmla="*/ 4623034 w 8147041"/>
              <a:gd name="connsiteY14" fmla="*/ 2581711 h 3490509"/>
              <a:gd name="connsiteX15" fmla="*/ 1415702 w 8147041"/>
              <a:gd name="connsiteY15" fmla="*/ 2577610 h 3490509"/>
              <a:gd name="connsiteX16" fmla="*/ 598974 w 8147041"/>
              <a:gd name="connsiteY16" fmla="*/ 3426615 h 3490509"/>
              <a:gd name="connsiteX17" fmla="*/ 380617 w 8147041"/>
              <a:gd name="connsiteY17" fmla="*/ 3471927 h 3490509"/>
              <a:gd name="connsiteX18" fmla="*/ 68647 w 8147041"/>
              <a:gd name="connsiteY18"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4907664 w 8147041"/>
              <a:gd name="connsiteY9" fmla="*/ 1743498 h 3490509"/>
              <a:gd name="connsiteX10" fmla="*/ 7927863 w 8147041"/>
              <a:gd name="connsiteY10" fmla="*/ 14686 h 3490509"/>
              <a:gd name="connsiteX11" fmla="*/ 8019083 w 8147041"/>
              <a:gd name="connsiteY11" fmla="*/ 32229 h 3490509"/>
              <a:gd name="connsiteX12" fmla="*/ 8144135 w 8147041"/>
              <a:gd name="connsiteY12" fmla="*/ 192311 h 3490509"/>
              <a:gd name="connsiteX13" fmla="*/ 8103071 w 8147041"/>
              <a:gd name="connsiteY13" fmla="*/ 292880 h 3490509"/>
              <a:gd name="connsiteX14" fmla="*/ 5123228 w 8147041"/>
              <a:gd name="connsiteY14" fmla="*/ 2222616 h 3490509"/>
              <a:gd name="connsiteX15" fmla="*/ 4623034 w 8147041"/>
              <a:gd name="connsiteY15" fmla="*/ 2581711 h 3490509"/>
              <a:gd name="connsiteX16" fmla="*/ 1415702 w 8147041"/>
              <a:gd name="connsiteY16" fmla="*/ 2577610 h 3490509"/>
              <a:gd name="connsiteX17" fmla="*/ 598974 w 8147041"/>
              <a:gd name="connsiteY17" fmla="*/ 3426615 h 3490509"/>
              <a:gd name="connsiteX18" fmla="*/ 380617 w 8147041"/>
              <a:gd name="connsiteY18" fmla="*/ 3471927 h 3490509"/>
              <a:gd name="connsiteX19" fmla="*/ 68647 w 8147041"/>
              <a:gd name="connsiteY19"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4965057 w 8147041"/>
              <a:gd name="connsiteY9" fmla="*/ 1931904 h 3490509"/>
              <a:gd name="connsiteX10" fmla="*/ 7927863 w 8147041"/>
              <a:gd name="connsiteY10" fmla="*/ 14686 h 3490509"/>
              <a:gd name="connsiteX11" fmla="*/ 8019083 w 8147041"/>
              <a:gd name="connsiteY11" fmla="*/ 32229 h 3490509"/>
              <a:gd name="connsiteX12" fmla="*/ 8144135 w 8147041"/>
              <a:gd name="connsiteY12" fmla="*/ 192311 h 3490509"/>
              <a:gd name="connsiteX13" fmla="*/ 8103071 w 8147041"/>
              <a:gd name="connsiteY13" fmla="*/ 292880 h 3490509"/>
              <a:gd name="connsiteX14" fmla="*/ 5123228 w 8147041"/>
              <a:gd name="connsiteY14" fmla="*/ 2222616 h 3490509"/>
              <a:gd name="connsiteX15" fmla="*/ 4623034 w 8147041"/>
              <a:gd name="connsiteY15" fmla="*/ 2581711 h 3490509"/>
              <a:gd name="connsiteX16" fmla="*/ 1415702 w 8147041"/>
              <a:gd name="connsiteY16" fmla="*/ 2577610 h 3490509"/>
              <a:gd name="connsiteX17" fmla="*/ 598974 w 8147041"/>
              <a:gd name="connsiteY17" fmla="*/ 3426615 h 3490509"/>
              <a:gd name="connsiteX18" fmla="*/ 380617 w 8147041"/>
              <a:gd name="connsiteY18" fmla="*/ 3471927 h 3490509"/>
              <a:gd name="connsiteX19" fmla="*/ 68647 w 8147041"/>
              <a:gd name="connsiteY19" fmla="*/ 3376866 h 3490509"/>
              <a:gd name="connsiteX0" fmla="*/ 68647 w 8150091"/>
              <a:gd name="connsiteY0" fmla="*/ 3376866 h 3490509"/>
              <a:gd name="connsiteX1" fmla="*/ 17924 w 8150091"/>
              <a:gd name="connsiteY1" fmla="*/ 3276800 h 3490509"/>
              <a:gd name="connsiteX2" fmla="*/ 72798 w 8150091"/>
              <a:gd name="connsiteY2" fmla="*/ 3107634 h 3490509"/>
              <a:gd name="connsiteX3" fmla="*/ 175782 w 8150091"/>
              <a:gd name="connsiteY3" fmla="*/ 3059002 h 3490509"/>
              <a:gd name="connsiteX4" fmla="*/ 407312 w 8150091"/>
              <a:gd name="connsiteY4" fmla="*/ 3108839 h 3490509"/>
              <a:gd name="connsiteX5" fmla="*/ 579324 w 8150091"/>
              <a:gd name="connsiteY5" fmla="*/ 2967512 h 3490509"/>
              <a:gd name="connsiteX6" fmla="*/ 995707 w 8150091"/>
              <a:gd name="connsiteY6" fmla="*/ 2260408 h 3490509"/>
              <a:gd name="connsiteX7" fmla="*/ 1420460 w 8150091"/>
              <a:gd name="connsiteY7" fmla="*/ 1928721 h 3490509"/>
              <a:gd name="connsiteX8" fmla="*/ 4572890 w 8150091"/>
              <a:gd name="connsiteY8" fmla="*/ 1935623 h 3490509"/>
              <a:gd name="connsiteX9" fmla="*/ 4965057 w 8150091"/>
              <a:gd name="connsiteY9" fmla="*/ 1931904 h 3490509"/>
              <a:gd name="connsiteX10" fmla="*/ 7927863 w 8150091"/>
              <a:gd name="connsiteY10" fmla="*/ 14686 h 3490509"/>
              <a:gd name="connsiteX11" fmla="*/ 8019083 w 8150091"/>
              <a:gd name="connsiteY11" fmla="*/ 32229 h 3490509"/>
              <a:gd name="connsiteX12" fmla="*/ 8144135 w 8150091"/>
              <a:gd name="connsiteY12" fmla="*/ 192311 h 3490509"/>
              <a:gd name="connsiteX13" fmla="*/ 8103071 w 8150091"/>
              <a:gd name="connsiteY13" fmla="*/ 292880 h 3490509"/>
              <a:gd name="connsiteX14" fmla="*/ 5123228 w 8150091"/>
              <a:gd name="connsiteY14" fmla="*/ 2222616 h 3490509"/>
              <a:gd name="connsiteX15" fmla="*/ 4623034 w 8150091"/>
              <a:gd name="connsiteY15" fmla="*/ 2581711 h 3490509"/>
              <a:gd name="connsiteX16" fmla="*/ 1415702 w 8150091"/>
              <a:gd name="connsiteY16" fmla="*/ 2577610 h 3490509"/>
              <a:gd name="connsiteX17" fmla="*/ 598974 w 8150091"/>
              <a:gd name="connsiteY17" fmla="*/ 3426615 h 3490509"/>
              <a:gd name="connsiteX18" fmla="*/ 380617 w 8150091"/>
              <a:gd name="connsiteY18" fmla="*/ 3471927 h 3490509"/>
              <a:gd name="connsiteX19" fmla="*/ 68647 w 8150091"/>
              <a:gd name="connsiteY19" fmla="*/ 3376866 h 3490509"/>
              <a:gd name="connsiteX0" fmla="*/ 68647 w 8147720"/>
              <a:gd name="connsiteY0" fmla="*/ 3376866 h 3490509"/>
              <a:gd name="connsiteX1" fmla="*/ 17924 w 8147720"/>
              <a:gd name="connsiteY1" fmla="*/ 3276800 h 3490509"/>
              <a:gd name="connsiteX2" fmla="*/ 72798 w 8147720"/>
              <a:gd name="connsiteY2" fmla="*/ 3107634 h 3490509"/>
              <a:gd name="connsiteX3" fmla="*/ 175782 w 8147720"/>
              <a:gd name="connsiteY3" fmla="*/ 3059002 h 3490509"/>
              <a:gd name="connsiteX4" fmla="*/ 407312 w 8147720"/>
              <a:gd name="connsiteY4" fmla="*/ 3108839 h 3490509"/>
              <a:gd name="connsiteX5" fmla="*/ 579324 w 8147720"/>
              <a:gd name="connsiteY5" fmla="*/ 2967512 h 3490509"/>
              <a:gd name="connsiteX6" fmla="*/ 995707 w 8147720"/>
              <a:gd name="connsiteY6" fmla="*/ 2260408 h 3490509"/>
              <a:gd name="connsiteX7" fmla="*/ 1420460 w 8147720"/>
              <a:gd name="connsiteY7" fmla="*/ 1928721 h 3490509"/>
              <a:gd name="connsiteX8" fmla="*/ 4572890 w 8147720"/>
              <a:gd name="connsiteY8" fmla="*/ 1935623 h 3490509"/>
              <a:gd name="connsiteX9" fmla="*/ 4965057 w 8147720"/>
              <a:gd name="connsiteY9" fmla="*/ 1931904 h 3490509"/>
              <a:gd name="connsiteX10" fmla="*/ 7927863 w 8147720"/>
              <a:gd name="connsiteY10" fmla="*/ 14686 h 3490509"/>
              <a:gd name="connsiteX11" fmla="*/ 8019083 w 8147720"/>
              <a:gd name="connsiteY11" fmla="*/ 32229 h 3490509"/>
              <a:gd name="connsiteX12" fmla="*/ 8139775 w 8147720"/>
              <a:gd name="connsiteY12" fmla="*/ 186652 h 3490509"/>
              <a:gd name="connsiteX13" fmla="*/ 8103071 w 8147720"/>
              <a:gd name="connsiteY13" fmla="*/ 292880 h 3490509"/>
              <a:gd name="connsiteX14" fmla="*/ 5123228 w 8147720"/>
              <a:gd name="connsiteY14" fmla="*/ 2222616 h 3490509"/>
              <a:gd name="connsiteX15" fmla="*/ 4623034 w 8147720"/>
              <a:gd name="connsiteY15" fmla="*/ 2581711 h 3490509"/>
              <a:gd name="connsiteX16" fmla="*/ 1415702 w 8147720"/>
              <a:gd name="connsiteY16" fmla="*/ 2577610 h 3490509"/>
              <a:gd name="connsiteX17" fmla="*/ 598974 w 8147720"/>
              <a:gd name="connsiteY17" fmla="*/ 3426615 h 3490509"/>
              <a:gd name="connsiteX18" fmla="*/ 380617 w 8147720"/>
              <a:gd name="connsiteY18" fmla="*/ 3471927 h 3490509"/>
              <a:gd name="connsiteX19" fmla="*/ 68647 w 8147720"/>
              <a:gd name="connsiteY19" fmla="*/ 3376866 h 3490509"/>
              <a:gd name="connsiteX0" fmla="*/ 68647 w 8128970"/>
              <a:gd name="connsiteY0" fmla="*/ 3376866 h 3490509"/>
              <a:gd name="connsiteX1" fmla="*/ 17924 w 8128970"/>
              <a:gd name="connsiteY1" fmla="*/ 3276800 h 3490509"/>
              <a:gd name="connsiteX2" fmla="*/ 72798 w 8128970"/>
              <a:gd name="connsiteY2" fmla="*/ 3107634 h 3490509"/>
              <a:gd name="connsiteX3" fmla="*/ 175782 w 8128970"/>
              <a:gd name="connsiteY3" fmla="*/ 3059002 h 3490509"/>
              <a:gd name="connsiteX4" fmla="*/ 407312 w 8128970"/>
              <a:gd name="connsiteY4" fmla="*/ 3108839 h 3490509"/>
              <a:gd name="connsiteX5" fmla="*/ 579324 w 8128970"/>
              <a:gd name="connsiteY5" fmla="*/ 2967512 h 3490509"/>
              <a:gd name="connsiteX6" fmla="*/ 995707 w 8128970"/>
              <a:gd name="connsiteY6" fmla="*/ 2260408 h 3490509"/>
              <a:gd name="connsiteX7" fmla="*/ 1420460 w 8128970"/>
              <a:gd name="connsiteY7" fmla="*/ 1928721 h 3490509"/>
              <a:gd name="connsiteX8" fmla="*/ 4572890 w 8128970"/>
              <a:gd name="connsiteY8" fmla="*/ 1935623 h 3490509"/>
              <a:gd name="connsiteX9" fmla="*/ 4965057 w 8128970"/>
              <a:gd name="connsiteY9" fmla="*/ 1931904 h 3490509"/>
              <a:gd name="connsiteX10" fmla="*/ 7927863 w 8128970"/>
              <a:gd name="connsiteY10" fmla="*/ 14686 h 3490509"/>
              <a:gd name="connsiteX11" fmla="*/ 8019083 w 8128970"/>
              <a:gd name="connsiteY11" fmla="*/ 32229 h 3490509"/>
              <a:gd name="connsiteX12" fmla="*/ 8078796 w 8128970"/>
              <a:gd name="connsiteY12" fmla="*/ 185543 h 3490509"/>
              <a:gd name="connsiteX13" fmla="*/ 8103071 w 8128970"/>
              <a:gd name="connsiteY13" fmla="*/ 292880 h 3490509"/>
              <a:gd name="connsiteX14" fmla="*/ 5123228 w 8128970"/>
              <a:gd name="connsiteY14" fmla="*/ 2222616 h 3490509"/>
              <a:gd name="connsiteX15" fmla="*/ 4623034 w 8128970"/>
              <a:gd name="connsiteY15" fmla="*/ 2581711 h 3490509"/>
              <a:gd name="connsiteX16" fmla="*/ 1415702 w 8128970"/>
              <a:gd name="connsiteY16" fmla="*/ 2577610 h 3490509"/>
              <a:gd name="connsiteX17" fmla="*/ 598974 w 8128970"/>
              <a:gd name="connsiteY17" fmla="*/ 3426615 h 3490509"/>
              <a:gd name="connsiteX18" fmla="*/ 380617 w 8128970"/>
              <a:gd name="connsiteY18" fmla="*/ 3471927 h 3490509"/>
              <a:gd name="connsiteX19" fmla="*/ 68647 w 8128970"/>
              <a:gd name="connsiteY19" fmla="*/ 3376866 h 3490509"/>
              <a:gd name="connsiteX0" fmla="*/ 68647 w 8145433"/>
              <a:gd name="connsiteY0" fmla="*/ 3376866 h 3490509"/>
              <a:gd name="connsiteX1" fmla="*/ 17924 w 8145433"/>
              <a:gd name="connsiteY1" fmla="*/ 3276800 h 3490509"/>
              <a:gd name="connsiteX2" fmla="*/ 72798 w 8145433"/>
              <a:gd name="connsiteY2" fmla="*/ 3107634 h 3490509"/>
              <a:gd name="connsiteX3" fmla="*/ 175782 w 8145433"/>
              <a:gd name="connsiteY3" fmla="*/ 3059002 h 3490509"/>
              <a:gd name="connsiteX4" fmla="*/ 407312 w 8145433"/>
              <a:gd name="connsiteY4" fmla="*/ 3108839 h 3490509"/>
              <a:gd name="connsiteX5" fmla="*/ 579324 w 8145433"/>
              <a:gd name="connsiteY5" fmla="*/ 2967512 h 3490509"/>
              <a:gd name="connsiteX6" fmla="*/ 995707 w 8145433"/>
              <a:gd name="connsiteY6" fmla="*/ 2260408 h 3490509"/>
              <a:gd name="connsiteX7" fmla="*/ 1420460 w 8145433"/>
              <a:gd name="connsiteY7" fmla="*/ 1928721 h 3490509"/>
              <a:gd name="connsiteX8" fmla="*/ 4572890 w 8145433"/>
              <a:gd name="connsiteY8" fmla="*/ 1935623 h 3490509"/>
              <a:gd name="connsiteX9" fmla="*/ 4965057 w 8145433"/>
              <a:gd name="connsiteY9" fmla="*/ 1931904 h 3490509"/>
              <a:gd name="connsiteX10" fmla="*/ 7927863 w 8145433"/>
              <a:gd name="connsiteY10" fmla="*/ 14686 h 3490509"/>
              <a:gd name="connsiteX11" fmla="*/ 8019083 w 8145433"/>
              <a:gd name="connsiteY11" fmla="*/ 32229 h 3490509"/>
              <a:gd name="connsiteX12" fmla="*/ 8135138 w 8145433"/>
              <a:gd name="connsiteY12" fmla="*/ 196240 h 3490509"/>
              <a:gd name="connsiteX13" fmla="*/ 8103071 w 8145433"/>
              <a:gd name="connsiteY13" fmla="*/ 292880 h 3490509"/>
              <a:gd name="connsiteX14" fmla="*/ 5123228 w 8145433"/>
              <a:gd name="connsiteY14" fmla="*/ 2222616 h 3490509"/>
              <a:gd name="connsiteX15" fmla="*/ 4623034 w 8145433"/>
              <a:gd name="connsiteY15" fmla="*/ 2581711 h 3490509"/>
              <a:gd name="connsiteX16" fmla="*/ 1415702 w 8145433"/>
              <a:gd name="connsiteY16" fmla="*/ 2577610 h 3490509"/>
              <a:gd name="connsiteX17" fmla="*/ 598974 w 8145433"/>
              <a:gd name="connsiteY17" fmla="*/ 3426615 h 3490509"/>
              <a:gd name="connsiteX18" fmla="*/ 380617 w 8145433"/>
              <a:gd name="connsiteY18" fmla="*/ 3471927 h 3490509"/>
              <a:gd name="connsiteX19" fmla="*/ 68647 w 8145433"/>
              <a:gd name="connsiteY19" fmla="*/ 3376866 h 3490509"/>
              <a:gd name="connsiteX0" fmla="*/ 68647 w 8151139"/>
              <a:gd name="connsiteY0" fmla="*/ 3376866 h 3490509"/>
              <a:gd name="connsiteX1" fmla="*/ 17924 w 8151139"/>
              <a:gd name="connsiteY1" fmla="*/ 3276800 h 3490509"/>
              <a:gd name="connsiteX2" fmla="*/ 72798 w 8151139"/>
              <a:gd name="connsiteY2" fmla="*/ 3107634 h 3490509"/>
              <a:gd name="connsiteX3" fmla="*/ 175782 w 8151139"/>
              <a:gd name="connsiteY3" fmla="*/ 3059002 h 3490509"/>
              <a:gd name="connsiteX4" fmla="*/ 407312 w 8151139"/>
              <a:gd name="connsiteY4" fmla="*/ 3108839 h 3490509"/>
              <a:gd name="connsiteX5" fmla="*/ 579324 w 8151139"/>
              <a:gd name="connsiteY5" fmla="*/ 2967512 h 3490509"/>
              <a:gd name="connsiteX6" fmla="*/ 995707 w 8151139"/>
              <a:gd name="connsiteY6" fmla="*/ 2260408 h 3490509"/>
              <a:gd name="connsiteX7" fmla="*/ 1420460 w 8151139"/>
              <a:gd name="connsiteY7" fmla="*/ 1928721 h 3490509"/>
              <a:gd name="connsiteX8" fmla="*/ 4572890 w 8151139"/>
              <a:gd name="connsiteY8" fmla="*/ 1935623 h 3490509"/>
              <a:gd name="connsiteX9" fmla="*/ 4965057 w 8151139"/>
              <a:gd name="connsiteY9" fmla="*/ 1931904 h 3490509"/>
              <a:gd name="connsiteX10" fmla="*/ 7927863 w 8151139"/>
              <a:gd name="connsiteY10" fmla="*/ 14686 h 3490509"/>
              <a:gd name="connsiteX11" fmla="*/ 8019083 w 8151139"/>
              <a:gd name="connsiteY11" fmla="*/ 32229 h 3490509"/>
              <a:gd name="connsiteX12" fmla="*/ 8135138 w 8151139"/>
              <a:gd name="connsiteY12" fmla="*/ 196240 h 3490509"/>
              <a:gd name="connsiteX13" fmla="*/ 8103071 w 8151139"/>
              <a:gd name="connsiteY13" fmla="*/ 292880 h 3490509"/>
              <a:gd name="connsiteX14" fmla="*/ 5123228 w 8151139"/>
              <a:gd name="connsiteY14" fmla="*/ 2222616 h 3490509"/>
              <a:gd name="connsiteX15" fmla="*/ 4623034 w 8151139"/>
              <a:gd name="connsiteY15" fmla="*/ 2581711 h 3490509"/>
              <a:gd name="connsiteX16" fmla="*/ 1415702 w 8151139"/>
              <a:gd name="connsiteY16" fmla="*/ 2577610 h 3490509"/>
              <a:gd name="connsiteX17" fmla="*/ 598974 w 8151139"/>
              <a:gd name="connsiteY17" fmla="*/ 3426615 h 3490509"/>
              <a:gd name="connsiteX18" fmla="*/ 380617 w 8151139"/>
              <a:gd name="connsiteY18" fmla="*/ 3471927 h 3490509"/>
              <a:gd name="connsiteX19" fmla="*/ 68647 w 8151139"/>
              <a:gd name="connsiteY19" fmla="*/ 3376866 h 3490509"/>
              <a:gd name="connsiteX0" fmla="*/ 68647 w 8151139"/>
              <a:gd name="connsiteY0" fmla="*/ 3374910 h 3488553"/>
              <a:gd name="connsiteX1" fmla="*/ 17924 w 8151139"/>
              <a:gd name="connsiteY1" fmla="*/ 3274844 h 3488553"/>
              <a:gd name="connsiteX2" fmla="*/ 72798 w 8151139"/>
              <a:gd name="connsiteY2" fmla="*/ 3105678 h 3488553"/>
              <a:gd name="connsiteX3" fmla="*/ 175782 w 8151139"/>
              <a:gd name="connsiteY3" fmla="*/ 3057046 h 3488553"/>
              <a:gd name="connsiteX4" fmla="*/ 407312 w 8151139"/>
              <a:gd name="connsiteY4" fmla="*/ 3106883 h 3488553"/>
              <a:gd name="connsiteX5" fmla="*/ 579324 w 8151139"/>
              <a:gd name="connsiteY5" fmla="*/ 2965556 h 3488553"/>
              <a:gd name="connsiteX6" fmla="*/ 995707 w 8151139"/>
              <a:gd name="connsiteY6" fmla="*/ 2258452 h 3488553"/>
              <a:gd name="connsiteX7" fmla="*/ 1420460 w 8151139"/>
              <a:gd name="connsiteY7" fmla="*/ 1926765 h 3488553"/>
              <a:gd name="connsiteX8" fmla="*/ 4572890 w 8151139"/>
              <a:gd name="connsiteY8" fmla="*/ 1933667 h 3488553"/>
              <a:gd name="connsiteX9" fmla="*/ 4965057 w 8151139"/>
              <a:gd name="connsiteY9" fmla="*/ 1929948 h 3488553"/>
              <a:gd name="connsiteX10" fmla="*/ 7927863 w 8151139"/>
              <a:gd name="connsiteY10" fmla="*/ 12730 h 3488553"/>
              <a:gd name="connsiteX11" fmla="*/ 8030556 w 8151139"/>
              <a:gd name="connsiteY11" fmla="*/ 33457 h 3488553"/>
              <a:gd name="connsiteX12" fmla="*/ 8135138 w 8151139"/>
              <a:gd name="connsiteY12" fmla="*/ 194284 h 3488553"/>
              <a:gd name="connsiteX13" fmla="*/ 8103071 w 8151139"/>
              <a:gd name="connsiteY13" fmla="*/ 290924 h 3488553"/>
              <a:gd name="connsiteX14" fmla="*/ 5123228 w 8151139"/>
              <a:gd name="connsiteY14" fmla="*/ 2220660 h 3488553"/>
              <a:gd name="connsiteX15" fmla="*/ 4623034 w 8151139"/>
              <a:gd name="connsiteY15" fmla="*/ 2579755 h 3488553"/>
              <a:gd name="connsiteX16" fmla="*/ 1415702 w 8151139"/>
              <a:gd name="connsiteY16" fmla="*/ 2575654 h 3488553"/>
              <a:gd name="connsiteX17" fmla="*/ 598974 w 8151139"/>
              <a:gd name="connsiteY17" fmla="*/ 3424659 h 3488553"/>
              <a:gd name="connsiteX18" fmla="*/ 380617 w 8151139"/>
              <a:gd name="connsiteY18" fmla="*/ 3469971 h 3488553"/>
              <a:gd name="connsiteX19" fmla="*/ 68647 w 8151139"/>
              <a:gd name="connsiteY19" fmla="*/ 3374910 h 3488553"/>
              <a:gd name="connsiteX0" fmla="*/ 68647 w 8151139"/>
              <a:gd name="connsiteY0" fmla="*/ 3380673 h 3494316"/>
              <a:gd name="connsiteX1" fmla="*/ 17924 w 8151139"/>
              <a:gd name="connsiteY1" fmla="*/ 3280607 h 3494316"/>
              <a:gd name="connsiteX2" fmla="*/ 72798 w 8151139"/>
              <a:gd name="connsiteY2" fmla="*/ 3111441 h 3494316"/>
              <a:gd name="connsiteX3" fmla="*/ 175782 w 8151139"/>
              <a:gd name="connsiteY3" fmla="*/ 3062809 h 3494316"/>
              <a:gd name="connsiteX4" fmla="*/ 407312 w 8151139"/>
              <a:gd name="connsiteY4" fmla="*/ 3112646 h 3494316"/>
              <a:gd name="connsiteX5" fmla="*/ 579324 w 8151139"/>
              <a:gd name="connsiteY5" fmla="*/ 2971319 h 3494316"/>
              <a:gd name="connsiteX6" fmla="*/ 995707 w 8151139"/>
              <a:gd name="connsiteY6" fmla="*/ 2264215 h 3494316"/>
              <a:gd name="connsiteX7" fmla="*/ 1420460 w 8151139"/>
              <a:gd name="connsiteY7" fmla="*/ 1932528 h 3494316"/>
              <a:gd name="connsiteX8" fmla="*/ 4572890 w 8151139"/>
              <a:gd name="connsiteY8" fmla="*/ 1939430 h 3494316"/>
              <a:gd name="connsiteX9" fmla="*/ 4965057 w 8151139"/>
              <a:gd name="connsiteY9" fmla="*/ 1935711 h 3494316"/>
              <a:gd name="connsiteX10" fmla="*/ 7927863 w 8151139"/>
              <a:gd name="connsiteY10" fmla="*/ 18493 h 3494316"/>
              <a:gd name="connsiteX11" fmla="*/ 8030556 w 8151139"/>
              <a:gd name="connsiteY11" fmla="*/ 39220 h 3494316"/>
              <a:gd name="connsiteX12" fmla="*/ 8135138 w 8151139"/>
              <a:gd name="connsiteY12" fmla="*/ 200047 h 3494316"/>
              <a:gd name="connsiteX13" fmla="*/ 8103071 w 8151139"/>
              <a:gd name="connsiteY13" fmla="*/ 296687 h 3494316"/>
              <a:gd name="connsiteX14" fmla="*/ 5123228 w 8151139"/>
              <a:gd name="connsiteY14" fmla="*/ 2226423 h 3494316"/>
              <a:gd name="connsiteX15" fmla="*/ 4623034 w 8151139"/>
              <a:gd name="connsiteY15" fmla="*/ 2585518 h 3494316"/>
              <a:gd name="connsiteX16" fmla="*/ 1415702 w 8151139"/>
              <a:gd name="connsiteY16" fmla="*/ 2581417 h 3494316"/>
              <a:gd name="connsiteX17" fmla="*/ 598974 w 8151139"/>
              <a:gd name="connsiteY17" fmla="*/ 3430422 h 3494316"/>
              <a:gd name="connsiteX18" fmla="*/ 380617 w 8151139"/>
              <a:gd name="connsiteY18" fmla="*/ 3475734 h 3494316"/>
              <a:gd name="connsiteX19" fmla="*/ 68647 w 8151139"/>
              <a:gd name="connsiteY19" fmla="*/ 3380673 h 349431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72890 w 8151139"/>
              <a:gd name="connsiteY8" fmla="*/ 1946850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5353"/>
              <a:gd name="connsiteX1" fmla="*/ 17924 w 8151139"/>
              <a:gd name="connsiteY1" fmla="*/ 3288027 h 3505353"/>
              <a:gd name="connsiteX2" fmla="*/ 72798 w 8151139"/>
              <a:gd name="connsiteY2" fmla="*/ 3118861 h 3505353"/>
              <a:gd name="connsiteX3" fmla="*/ 175782 w 8151139"/>
              <a:gd name="connsiteY3" fmla="*/ 3070229 h 3505353"/>
              <a:gd name="connsiteX4" fmla="*/ 407312 w 8151139"/>
              <a:gd name="connsiteY4" fmla="*/ 3120066 h 3505353"/>
              <a:gd name="connsiteX5" fmla="*/ 579324 w 8151139"/>
              <a:gd name="connsiteY5" fmla="*/ 2978739 h 3505353"/>
              <a:gd name="connsiteX6" fmla="*/ 910337 w 8151139"/>
              <a:gd name="connsiteY6" fmla="*/ 2445641 h 3505353"/>
              <a:gd name="connsiteX7" fmla="*/ 1185703 w 8151139"/>
              <a:gd name="connsiteY7" fmla="*/ 2126855 h 3505353"/>
              <a:gd name="connsiteX8" fmla="*/ 4507248 w 8151139"/>
              <a:gd name="connsiteY8" fmla="*/ 2099641 h 3505353"/>
              <a:gd name="connsiteX9" fmla="*/ 4965057 w 8151139"/>
              <a:gd name="connsiteY9" fmla="*/ 1943131 h 3505353"/>
              <a:gd name="connsiteX10" fmla="*/ 7927863 w 8151139"/>
              <a:gd name="connsiteY10" fmla="*/ 25913 h 3505353"/>
              <a:gd name="connsiteX11" fmla="*/ 8030556 w 8151139"/>
              <a:gd name="connsiteY11" fmla="*/ 46640 h 3505353"/>
              <a:gd name="connsiteX12" fmla="*/ 8135138 w 8151139"/>
              <a:gd name="connsiteY12" fmla="*/ 207467 h 3505353"/>
              <a:gd name="connsiteX13" fmla="*/ 8103071 w 8151139"/>
              <a:gd name="connsiteY13" fmla="*/ 304107 h 3505353"/>
              <a:gd name="connsiteX14" fmla="*/ 5123228 w 8151139"/>
              <a:gd name="connsiteY14" fmla="*/ 2233843 h 3505353"/>
              <a:gd name="connsiteX15" fmla="*/ 4491301 w 8151139"/>
              <a:gd name="connsiteY15" fmla="*/ 2535118 h 3505353"/>
              <a:gd name="connsiteX16" fmla="*/ 1415702 w 8151139"/>
              <a:gd name="connsiteY16" fmla="*/ 2588837 h 3505353"/>
              <a:gd name="connsiteX17" fmla="*/ 598974 w 8151139"/>
              <a:gd name="connsiteY17" fmla="*/ 3437842 h 3505353"/>
              <a:gd name="connsiteX18" fmla="*/ 380617 w 8151139"/>
              <a:gd name="connsiteY18" fmla="*/ 3483154 h 3505353"/>
              <a:gd name="connsiteX19" fmla="*/ 68647 w 8151139"/>
              <a:gd name="connsiteY19" fmla="*/ 3388093 h 3505353"/>
              <a:gd name="connsiteX0" fmla="*/ 68647 w 8151139"/>
              <a:gd name="connsiteY0" fmla="*/ 3388093 h 3505353"/>
              <a:gd name="connsiteX1" fmla="*/ 17924 w 8151139"/>
              <a:gd name="connsiteY1" fmla="*/ 3288027 h 3505353"/>
              <a:gd name="connsiteX2" fmla="*/ 72798 w 8151139"/>
              <a:gd name="connsiteY2" fmla="*/ 3118861 h 3505353"/>
              <a:gd name="connsiteX3" fmla="*/ 175782 w 8151139"/>
              <a:gd name="connsiteY3" fmla="*/ 3070229 h 3505353"/>
              <a:gd name="connsiteX4" fmla="*/ 407312 w 8151139"/>
              <a:gd name="connsiteY4" fmla="*/ 3120066 h 3505353"/>
              <a:gd name="connsiteX5" fmla="*/ 579324 w 8151139"/>
              <a:gd name="connsiteY5" fmla="*/ 2978739 h 3505353"/>
              <a:gd name="connsiteX6" fmla="*/ 910337 w 8151139"/>
              <a:gd name="connsiteY6" fmla="*/ 2445641 h 3505353"/>
              <a:gd name="connsiteX7" fmla="*/ 1185703 w 8151139"/>
              <a:gd name="connsiteY7" fmla="*/ 2126855 h 3505353"/>
              <a:gd name="connsiteX8" fmla="*/ 4507248 w 8151139"/>
              <a:gd name="connsiteY8" fmla="*/ 2099641 h 3505353"/>
              <a:gd name="connsiteX9" fmla="*/ 4965057 w 8151139"/>
              <a:gd name="connsiteY9" fmla="*/ 1943131 h 3505353"/>
              <a:gd name="connsiteX10" fmla="*/ 7927863 w 8151139"/>
              <a:gd name="connsiteY10" fmla="*/ 25913 h 3505353"/>
              <a:gd name="connsiteX11" fmla="*/ 8030556 w 8151139"/>
              <a:gd name="connsiteY11" fmla="*/ 46640 h 3505353"/>
              <a:gd name="connsiteX12" fmla="*/ 8135138 w 8151139"/>
              <a:gd name="connsiteY12" fmla="*/ 207467 h 3505353"/>
              <a:gd name="connsiteX13" fmla="*/ 8103071 w 8151139"/>
              <a:gd name="connsiteY13" fmla="*/ 304107 h 3505353"/>
              <a:gd name="connsiteX14" fmla="*/ 5123228 w 8151139"/>
              <a:gd name="connsiteY14" fmla="*/ 2233843 h 3505353"/>
              <a:gd name="connsiteX15" fmla="*/ 4491301 w 8151139"/>
              <a:gd name="connsiteY15" fmla="*/ 2535118 h 3505353"/>
              <a:gd name="connsiteX16" fmla="*/ 1415702 w 8151139"/>
              <a:gd name="connsiteY16" fmla="*/ 2588837 h 3505353"/>
              <a:gd name="connsiteX17" fmla="*/ 598974 w 8151139"/>
              <a:gd name="connsiteY17" fmla="*/ 3437842 h 3505353"/>
              <a:gd name="connsiteX18" fmla="*/ 380617 w 8151139"/>
              <a:gd name="connsiteY18" fmla="*/ 3483154 h 3505353"/>
              <a:gd name="connsiteX19" fmla="*/ 68647 w 8151139"/>
              <a:gd name="connsiteY19" fmla="*/ 3388093 h 3505353"/>
              <a:gd name="connsiteX0" fmla="*/ 68647 w 8151139"/>
              <a:gd name="connsiteY0" fmla="*/ 3388093 h 3488088"/>
              <a:gd name="connsiteX1" fmla="*/ 17924 w 8151139"/>
              <a:gd name="connsiteY1" fmla="*/ 3288027 h 3488088"/>
              <a:gd name="connsiteX2" fmla="*/ 72798 w 8151139"/>
              <a:gd name="connsiteY2" fmla="*/ 3118861 h 3488088"/>
              <a:gd name="connsiteX3" fmla="*/ 175782 w 8151139"/>
              <a:gd name="connsiteY3" fmla="*/ 3070229 h 3488088"/>
              <a:gd name="connsiteX4" fmla="*/ 407312 w 8151139"/>
              <a:gd name="connsiteY4" fmla="*/ 3120066 h 3488088"/>
              <a:gd name="connsiteX5" fmla="*/ 579324 w 8151139"/>
              <a:gd name="connsiteY5" fmla="*/ 2978739 h 3488088"/>
              <a:gd name="connsiteX6" fmla="*/ 910337 w 8151139"/>
              <a:gd name="connsiteY6" fmla="*/ 2445641 h 3488088"/>
              <a:gd name="connsiteX7" fmla="*/ 1185703 w 8151139"/>
              <a:gd name="connsiteY7" fmla="*/ 2126855 h 3488088"/>
              <a:gd name="connsiteX8" fmla="*/ 4507248 w 8151139"/>
              <a:gd name="connsiteY8" fmla="*/ 2099641 h 3488088"/>
              <a:gd name="connsiteX9" fmla="*/ 4965057 w 8151139"/>
              <a:gd name="connsiteY9" fmla="*/ 1943131 h 3488088"/>
              <a:gd name="connsiteX10" fmla="*/ 7927863 w 8151139"/>
              <a:gd name="connsiteY10" fmla="*/ 25913 h 3488088"/>
              <a:gd name="connsiteX11" fmla="*/ 8030556 w 8151139"/>
              <a:gd name="connsiteY11" fmla="*/ 46640 h 3488088"/>
              <a:gd name="connsiteX12" fmla="*/ 8135138 w 8151139"/>
              <a:gd name="connsiteY12" fmla="*/ 207467 h 3488088"/>
              <a:gd name="connsiteX13" fmla="*/ 8103071 w 8151139"/>
              <a:gd name="connsiteY13" fmla="*/ 304107 h 3488088"/>
              <a:gd name="connsiteX14" fmla="*/ 5123228 w 8151139"/>
              <a:gd name="connsiteY14" fmla="*/ 2233843 h 3488088"/>
              <a:gd name="connsiteX15" fmla="*/ 4491301 w 8151139"/>
              <a:gd name="connsiteY15" fmla="*/ 2535118 h 3488088"/>
              <a:gd name="connsiteX16" fmla="*/ 1415702 w 8151139"/>
              <a:gd name="connsiteY16" fmla="*/ 2588837 h 3488088"/>
              <a:gd name="connsiteX17" fmla="*/ 598974 w 8151139"/>
              <a:gd name="connsiteY17" fmla="*/ 3437842 h 3488088"/>
              <a:gd name="connsiteX18" fmla="*/ 380617 w 8151139"/>
              <a:gd name="connsiteY18" fmla="*/ 3483154 h 3488088"/>
              <a:gd name="connsiteX19" fmla="*/ 68647 w 8151139"/>
              <a:gd name="connsiteY19" fmla="*/ 3388093 h 3488088"/>
              <a:gd name="connsiteX0" fmla="*/ 74731 w 8157223"/>
              <a:gd name="connsiteY0" fmla="*/ 3388093 h 3488088"/>
              <a:gd name="connsiteX1" fmla="*/ 24008 w 8157223"/>
              <a:gd name="connsiteY1" fmla="*/ 3288027 h 3488088"/>
              <a:gd name="connsiteX2" fmla="*/ 78882 w 8157223"/>
              <a:gd name="connsiteY2" fmla="*/ 3118861 h 3488088"/>
              <a:gd name="connsiteX3" fmla="*/ 181866 w 8157223"/>
              <a:gd name="connsiteY3" fmla="*/ 3070229 h 3488088"/>
              <a:gd name="connsiteX4" fmla="*/ 413396 w 8157223"/>
              <a:gd name="connsiteY4" fmla="*/ 3120066 h 3488088"/>
              <a:gd name="connsiteX5" fmla="*/ 585408 w 8157223"/>
              <a:gd name="connsiteY5" fmla="*/ 2978739 h 3488088"/>
              <a:gd name="connsiteX6" fmla="*/ 916421 w 8157223"/>
              <a:gd name="connsiteY6" fmla="*/ 2445641 h 3488088"/>
              <a:gd name="connsiteX7" fmla="*/ 1191787 w 8157223"/>
              <a:gd name="connsiteY7" fmla="*/ 2126855 h 3488088"/>
              <a:gd name="connsiteX8" fmla="*/ 4513332 w 8157223"/>
              <a:gd name="connsiteY8" fmla="*/ 2099641 h 3488088"/>
              <a:gd name="connsiteX9" fmla="*/ 4971141 w 8157223"/>
              <a:gd name="connsiteY9" fmla="*/ 1943131 h 3488088"/>
              <a:gd name="connsiteX10" fmla="*/ 7933947 w 8157223"/>
              <a:gd name="connsiteY10" fmla="*/ 25913 h 3488088"/>
              <a:gd name="connsiteX11" fmla="*/ 8036640 w 8157223"/>
              <a:gd name="connsiteY11" fmla="*/ 46640 h 3488088"/>
              <a:gd name="connsiteX12" fmla="*/ 8141222 w 8157223"/>
              <a:gd name="connsiteY12" fmla="*/ 207467 h 3488088"/>
              <a:gd name="connsiteX13" fmla="*/ 8109155 w 8157223"/>
              <a:gd name="connsiteY13" fmla="*/ 304107 h 3488088"/>
              <a:gd name="connsiteX14" fmla="*/ 5129312 w 8157223"/>
              <a:gd name="connsiteY14" fmla="*/ 2233843 h 3488088"/>
              <a:gd name="connsiteX15" fmla="*/ 4497385 w 8157223"/>
              <a:gd name="connsiteY15" fmla="*/ 2535118 h 3488088"/>
              <a:gd name="connsiteX16" fmla="*/ 1421786 w 8157223"/>
              <a:gd name="connsiteY16" fmla="*/ 2588837 h 3488088"/>
              <a:gd name="connsiteX17" fmla="*/ 605058 w 8157223"/>
              <a:gd name="connsiteY17" fmla="*/ 3437842 h 3488088"/>
              <a:gd name="connsiteX18" fmla="*/ 386701 w 8157223"/>
              <a:gd name="connsiteY18" fmla="*/ 3483154 h 3488088"/>
              <a:gd name="connsiteX19" fmla="*/ 74731 w 8157223"/>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39790" h="3488088">
                <a:moveTo>
                  <a:pt x="57298" y="3388093"/>
                </a:moveTo>
                <a:cubicBezTo>
                  <a:pt x="13204" y="3379850"/>
                  <a:pt x="-12985" y="3340840"/>
                  <a:pt x="6575" y="3288027"/>
                </a:cubicBezTo>
                <a:lnTo>
                  <a:pt x="61449" y="3118861"/>
                </a:lnTo>
                <a:cubicBezTo>
                  <a:pt x="95000" y="3043125"/>
                  <a:pt x="123858" y="3082235"/>
                  <a:pt x="164433" y="3070229"/>
                </a:cubicBezTo>
                <a:cubicBezTo>
                  <a:pt x="241610" y="3086841"/>
                  <a:pt x="322436" y="3127697"/>
                  <a:pt x="395963" y="3120066"/>
                </a:cubicBezTo>
                <a:cubicBezTo>
                  <a:pt x="490901" y="3071038"/>
                  <a:pt x="524585" y="3036144"/>
                  <a:pt x="567975" y="2978739"/>
                </a:cubicBezTo>
                <a:lnTo>
                  <a:pt x="898988" y="2445641"/>
                </a:lnTo>
                <a:cubicBezTo>
                  <a:pt x="974169" y="2271010"/>
                  <a:pt x="1051054" y="2227336"/>
                  <a:pt x="1174354" y="2126855"/>
                </a:cubicBezTo>
                <a:cubicBezTo>
                  <a:pt x="2087753" y="1647827"/>
                  <a:pt x="3384454" y="2220220"/>
                  <a:pt x="4495899" y="2099641"/>
                </a:cubicBezTo>
                <a:cubicBezTo>
                  <a:pt x="4781100" y="2098612"/>
                  <a:pt x="4729895" y="2086247"/>
                  <a:pt x="4953708" y="1943131"/>
                </a:cubicBezTo>
                <a:lnTo>
                  <a:pt x="7916514" y="25913"/>
                </a:lnTo>
                <a:cubicBezTo>
                  <a:pt x="7959329" y="3278"/>
                  <a:pt x="7966638" y="-27221"/>
                  <a:pt x="8019207" y="46640"/>
                </a:cubicBezTo>
                <a:lnTo>
                  <a:pt x="8123789" y="207467"/>
                </a:lnTo>
                <a:cubicBezTo>
                  <a:pt x="8138878" y="256096"/>
                  <a:pt x="8161809" y="254444"/>
                  <a:pt x="8091722" y="304107"/>
                </a:cubicBezTo>
                <a:lnTo>
                  <a:pt x="5111879" y="2233843"/>
                </a:lnTo>
                <a:cubicBezTo>
                  <a:pt x="4945148" y="2353541"/>
                  <a:pt x="4675041" y="2471731"/>
                  <a:pt x="4479952" y="2535118"/>
                </a:cubicBezTo>
                <a:cubicBezTo>
                  <a:pt x="3467375" y="2717656"/>
                  <a:pt x="2026334" y="2184199"/>
                  <a:pt x="1404353" y="2588837"/>
                </a:cubicBezTo>
                <a:cubicBezTo>
                  <a:pt x="1132110" y="2871839"/>
                  <a:pt x="897902" y="3149581"/>
                  <a:pt x="587625" y="3437842"/>
                </a:cubicBezTo>
                <a:cubicBezTo>
                  <a:pt x="539151" y="3464837"/>
                  <a:pt x="517324" y="3501473"/>
                  <a:pt x="369268" y="3483154"/>
                </a:cubicBezTo>
                <a:lnTo>
                  <a:pt x="57298" y="3388093"/>
                </a:lnTo>
                <a:close/>
              </a:path>
            </a:pathLst>
          </a:custGeom>
          <a:solidFill>
            <a:srgbClr val="DF8195">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aseline="-25000"/>
          </a:p>
        </p:txBody>
      </p:sp>
      <p:sp>
        <p:nvSpPr>
          <p:cNvPr id="3" name="Rectangle 2">
            <a:extLst>
              <a:ext uri="{FF2B5EF4-FFF2-40B4-BE49-F238E27FC236}">
                <a16:creationId xmlns:a16="http://schemas.microsoft.com/office/drawing/2014/main" id="{A63EA673-24AA-43BC-8FD2-BFEA73B32565}"/>
              </a:ext>
            </a:extLst>
          </p:cNvPr>
          <p:cNvSpPr/>
          <p:nvPr/>
        </p:nvSpPr>
        <p:spPr>
          <a:xfrm rot="19328938">
            <a:off x="2155372" y="2148691"/>
            <a:ext cx="543297" cy="151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Agate St</a:t>
            </a:r>
          </a:p>
        </p:txBody>
      </p:sp>
      <p:sp>
        <p:nvSpPr>
          <p:cNvPr id="4" name="Rectangle 3">
            <a:extLst>
              <a:ext uri="{FF2B5EF4-FFF2-40B4-BE49-F238E27FC236}">
                <a16:creationId xmlns:a16="http://schemas.microsoft.com/office/drawing/2014/main" id="{313B3F0A-CFB2-4E3F-A635-CD84B8C03CA3}"/>
              </a:ext>
            </a:extLst>
          </p:cNvPr>
          <p:cNvSpPr/>
          <p:nvPr/>
        </p:nvSpPr>
        <p:spPr>
          <a:xfrm rot="5062221">
            <a:off x="3067735" y="2855127"/>
            <a:ext cx="622495" cy="159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Roboto" panose="02000000000000000000" pitchFamily="2" charset="0"/>
                <a:ea typeface="Roboto" panose="02000000000000000000" pitchFamily="2" charset="0"/>
              </a:rPr>
              <a:t>Spring Bl</a:t>
            </a:r>
          </a:p>
        </p:txBody>
      </p:sp>
      <p:sp>
        <p:nvSpPr>
          <p:cNvPr id="6" name="Rectangle 5">
            <a:extLst>
              <a:ext uri="{FF2B5EF4-FFF2-40B4-BE49-F238E27FC236}">
                <a16:creationId xmlns:a16="http://schemas.microsoft.com/office/drawing/2014/main" id="{736CFC6F-44F4-414F-8DC1-84939D0C84FE}"/>
              </a:ext>
            </a:extLst>
          </p:cNvPr>
          <p:cNvSpPr/>
          <p:nvPr/>
        </p:nvSpPr>
        <p:spPr>
          <a:xfrm rot="5400000">
            <a:off x="7560552" y="4547792"/>
            <a:ext cx="695571" cy="2585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Eldon Schafer Rd</a:t>
            </a:r>
          </a:p>
        </p:txBody>
      </p:sp>
      <p:sp>
        <p:nvSpPr>
          <p:cNvPr id="7" name="Rectangle 6">
            <a:extLst>
              <a:ext uri="{FF2B5EF4-FFF2-40B4-BE49-F238E27FC236}">
                <a16:creationId xmlns:a16="http://schemas.microsoft.com/office/drawing/2014/main" id="{2F7DBF86-AC11-43C0-B44F-B5928CAE5219}"/>
              </a:ext>
            </a:extLst>
          </p:cNvPr>
          <p:cNvSpPr/>
          <p:nvPr/>
        </p:nvSpPr>
        <p:spPr>
          <a:xfrm rot="4424174">
            <a:off x="8014652" y="3868114"/>
            <a:ext cx="699990" cy="159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err="1">
                <a:solidFill>
                  <a:schemeClr val="tx1"/>
                </a:solidFill>
                <a:latin typeface="Roboto" panose="02000000000000000000" pitchFamily="2" charset="0"/>
                <a:ea typeface="Roboto" panose="02000000000000000000" pitchFamily="2" charset="0"/>
              </a:rPr>
              <a:t>McVay</a:t>
            </a:r>
            <a:r>
              <a:rPr lang="en-US" sz="825">
                <a:solidFill>
                  <a:schemeClr val="tx1"/>
                </a:solidFill>
                <a:latin typeface="Roboto" panose="02000000000000000000" pitchFamily="2" charset="0"/>
                <a:ea typeface="Roboto" panose="02000000000000000000" pitchFamily="2" charset="0"/>
              </a:rPr>
              <a:t> Hwy</a:t>
            </a:r>
          </a:p>
        </p:txBody>
      </p:sp>
      <p:sp>
        <p:nvSpPr>
          <p:cNvPr id="8" name="Rectangle 7">
            <a:extLst>
              <a:ext uri="{FF2B5EF4-FFF2-40B4-BE49-F238E27FC236}">
                <a16:creationId xmlns:a16="http://schemas.microsoft.com/office/drawing/2014/main" id="{A4B5A515-C5CF-4775-9DD6-0AA8E81698FE}"/>
              </a:ext>
            </a:extLst>
          </p:cNvPr>
          <p:cNvSpPr/>
          <p:nvPr/>
        </p:nvSpPr>
        <p:spPr>
          <a:xfrm rot="4284809">
            <a:off x="8481937" y="4950349"/>
            <a:ext cx="699990" cy="159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I-5</a:t>
            </a:r>
          </a:p>
        </p:txBody>
      </p:sp>
      <p:sp>
        <p:nvSpPr>
          <p:cNvPr id="9" name="Rectangle 8">
            <a:extLst>
              <a:ext uri="{FF2B5EF4-FFF2-40B4-BE49-F238E27FC236}">
                <a16:creationId xmlns:a16="http://schemas.microsoft.com/office/drawing/2014/main" id="{FCC556FC-D9B6-4638-B646-7C08768ECADE}"/>
              </a:ext>
            </a:extLst>
          </p:cNvPr>
          <p:cNvSpPr/>
          <p:nvPr/>
        </p:nvSpPr>
        <p:spPr>
          <a:xfrm rot="16200000">
            <a:off x="-16205" y="1683664"/>
            <a:ext cx="637178" cy="151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Hillyard St</a:t>
            </a:r>
          </a:p>
        </p:txBody>
      </p:sp>
      <p:sp>
        <p:nvSpPr>
          <p:cNvPr id="11" name="Rectangle 10">
            <a:extLst>
              <a:ext uri="{FF2B5EF4-FFF2-40B4-BE49-F238E27FC236}">
                <a16:creationId xmlns:a16="http://schemas.microsoft.com/office/drawing/2014/main" id="{7F8F2660-7AC0-4BBD-8B79-2DD5B39D5CDE}"/>
              </a:ext>
            </a:extLst>
          </p:cNvPr>
          <p:cNvSpPr/>
          <p:nvPr/>
        </p:nvSpPr>
        <p:spPr>
          <a:xfrm rot="5400000">
            <a:off x="5767599" y="4453055"/>
            <a:ext cx="790305" cy="1573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err="1">
                <a:solidFill>
                  <a:schemeClr val="tx1"/>
                </a:solidFill>
                <a:latin typeface="Roboto" panose="02000000000000000000" pitchFamily="2" charset="0"/>
                <a:ea typeface="Roboto" panose="02000000000000000000" pitchFamily="2" charset="0"/>
              </a:rPr>
              <a:t>Gonyea</a:t>
            </a:r>
            <a:r>
              <a:rPr lang="en-US" sz="825">
                <a:solidFill>
                  <a:schemeClr val="tx1"/>
                </a:solidFill>
                <a:latin typeface="Roboto" panose="02000000000000000000" pitchFamily="2" charset="0"/>
                <a:ea typeface="Roboto" panose="02000000000000000000" pitchFamily="2" charset="0"/>
              </a:rPr>
              <a:t> Rd</a:t>
            </a:r>
          </a:p>
        </p:txBody>
      </p:sp>
      <p:sp>
        <p:nvSpPr>
          <p:cNvPr id="12" name="Rectangle 11">
            <a:extLst>
              <a:ext uri="{FF2B5EF4-FFF2-40B4-BE49-F238E27FC236}">
                <a16:creationId xmlns:a16="http://schemas.microsoft.com/office/drawing/2014/main" id="{647A0ECB-C8E3-4714-B979-2F1242D4CC79}"/>
              </a:ext>
            </a:extLst>
          </p:cNvPr>
          <p:cNvSpPr/>
          <p:nvPr/>
        </p:nvSpPr>
        <p:spPr>
          <a:xfrm rot="1873603">
            <a:off x="4286345" y="3864678"/>
            <a:ext cx="848354" cy="31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Roboto" panose="02000000000000000000" pitchFamily="2" charset="0"/>
                <a:ea typeface="Roboto" panose="02000000000000000000" pitchFamily="2" charset="0"/>
              </a:rPr>
              <a:t>Forest Blvd</a:t>
            </a:r>
            <a:br>
              <a:rPr lang="en-US" sz="825" dirty="0">
                <a:solidFill>
                  <a:schemeClr val="tx1"/>
                </a:solidFill>
                <a:latin typeface="Roboto" panose="02000000000000000000" pitchFamily="2" charset="0"/>
                <a:ea typeface="Roboto" panose="02000000000000000000" pitchFamily="2" charset="0"/>
              </a:rPr>
            </a:br>
            <a:r>
              <a:rPr lang="en-US" sz="825" dirty="0">
                <a:solidFill>
                  <a:schemeClr val="tx1"/>
                </a:solidFill>
                <a:latin typeface="Roboto" panose="02000000000000000000" pitchFamily="2" charset="0"/>
                <a:ea typeface="Roboto" panose="02000000000000000000" pitchFamily="2" charset="0"/>
              </a:rPr>
              <a:t>(Frontage Rd)</a:t>
            </a:r>
          </a:p>
        </p:txBody>
      </p:sp>
      <p:sp>
        <p:nvSpPr>
          <p:cNvPr id="13" name="Rectangle 12">
            <a:extLst>
              <a:ext uri="{FF2B5EF4-FFF2-40B4-BE49-F238E27FC236}">
                <a16:creationId xmlns:a16="http://schemas.microsoft.com/office/drawing/2014/main" id="{43100EAB-4A3B-429E-905B-F51E9B555736}"/>
              </a:ext>
            </a:extLst>
          </p:cNvPr>
          <p:cNvSpPr/>
          <p:nvPr/>
        </p:nvSpPr>
        <p:spPr>
          <a:xfrm>
            <a:off x="6838355" y="5120016"/>
            <a:ext cx="674349" cy="300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latin typeface="Roboto" panose="02000000000000000000" pitchFamily="2" charset="0"/>
                <a:ea typeface="Roboto" panose="02000000000000000000" pitchFamily="2" charset="0"/>
              </a:rPr>
              <a:t>LANE CC</a:t>
            </a:r>
          </a:p>
        </p:txBody>
      </p:sp>
      <p:sp>
        <p:nvSpPr>
          <p:cNvPr id="5" name="Rectangle: Rounded Corners 4">
            <a:extLst>
              <a:ext uri="{FF2B5EF4-FFF2-40B4-BE49-F238E27FC236}">
                <a16:creationId xmlns:a16="http://schemas.microsoft.com/office/drawing/2014/main" id="{26DB5CDF-7C36-4CED-B924-1D1DF7BBC531}"/>
              </a:ext>
            </a:extLst>
          </p:cNvPr>
          <p:cNvSpPr/>
          <p:nvPr/>
        </p:nvSpPr>
        <p:spPr>
          <a:xfrm>
            <a:off x="226679" y="2057977"/>
            <a:ext cx="2024402" cy="437680"/>
          </a:xfrm>
          <a:custGeom>
            <a:avLst/>
            <a:gdLst>
              <a:gd name="connsiteX0" fmla="*/ 0 w 2585856"/>
              <a:gd name="connsiteY0" fmla="*/ 55067 h 330397"/>
              <a:gd name="connsiteX1" fmla="*/ 55067 w 2585856"/>
              <a:gd name="connsiteY1" fmla="*/ 0 h 330397"/>
              <a:gd name="connsiteX2" fmla="*/ 2530789 w 2585856"/>
              <a:gd name="connsiteY2" fmla="*/ 0 h 330397"/>
              <a:gd name="connsiteX3" fmla="*/ 2585856 w 2585856"/>
              <a:gd name="connsiteY3" fmla="*/ 55067 h 330397"/>
              <a:gd name="connsiteX4" fmla="*/ 2585856 w 2585856"/>
              <a:gd name="connsiteY4" fmla="*/ 275330 h 330397"/>
              <a:gd name="connsiteX5" fmla="*/ 2530789 w 2585856"/>
              <a:gd name="connsiteY5" fmla="*/ 330397 h 330397"/>
              <a:gd name="connsiteX6" fmla="*/ 55067 w 2585856"/>
              <a:gd name="connsiteY6" fmla="*/ 330397 h 330397"/>
              <a:gd name="connsiteX7" fmla="*/ 0 w 2585856"/>
              <a:gd name="connsiteY7" fmla="*/ 275330 h 330397"/>
              <a:gd name="connsiteX8" fmla="*/ 0 w 2585856"/>
              <a:gd name="connsiteY8" fmla="*/ 55067 h 330397"/>
              <a:gd name="connsiteX0" fmla="*/ 0 w 2585856"/>
              <a:gd name="connsiteY0" fmla="*/ 55067 h 330397"/>
              <a:gd name="connsiteX1" fmla="*/ 55067 w 2585856"/>
              <a:gd name="connsiteY1" fmla="*/ 0 h 330397"/>
              <a:gd name="connsiteX2" fmla="*/ 2053036 w 2585856"/>
              <a:gd name="connsiteY2" fmla="*/ 1067 h 330397"/>
              <a:gd name="connsiteX3" fmla="*/ 2530789 w 2585856"/>
              <a:gd name="connsiteY3" fmla="*/ 0 h 330397"/>
              <a:gd name="connsiteX4" fmla="*/ 2585856 w 2585856"/>
              <a:gd name="connsiteY4" fmla="*/ 55067 h 330397"/>
              <a:gd name="connsiteX5" fmla="*/ 2585856 w 2585856"/>
              <a:gd name="connsiteY5" fmla="*/ 275330 h 330397"/>
              <a:gd name="connsiteX6" fmla="*/ 2530789 w 2585856"/>
              <a:gd name="connsiteY6" fmla="*/ 330397 h 330397"/>
              <a:gd name="connsiteX7" fmla="*/ 55067 w 2585856"/>
              <a:gd name="connsiteY7" fmla="*/ 330397 h 330397"/>
              <a:gd name="connsiteX8" fmla="*/ 0 w 2585856"/>
              <a:gd name="connsiteY8" fmla="*/ 275330 h 330397"/>
              <a:gd name="connsiteX9" fmla="*/ 0 w 2585856"/>
              <a:gd name="connsiteY9" fmla="*/ 55067 h 330397"/>
              <a:gd name="connsiteX0" fmla="*/ 0 w 2585856"/>
              <a:gd name="connsiteY0" fmla="*/ 57079 h 332409"/>
              <a:gd name="connsiteX1" fmla="*/ 55067 w 2585856"/>
              <a:gd name="connsiteY1" fmla="*/ 2012 h 332409"/>
              <a:gd name="connsiteX2" fmla="*/ 2299339 w 2585856"/>
              <a:gd name="connsiteY2" fmla="*/ 0 h 332409"/>
              <a:gd name="connsiteX3" fmla="*/ 2530789 w 2585856"/>
              <a:gd name="connsiteY3" fmla="*/ 2012 h 332409"/>
              <a:gd name="connsiteX4" fmla="*/ 2585856 w 2585856"/>
              <a:gd name="connsiteY4" fmla="*/ 57079 h 332409"/>
              <a:gd name="connsiteX5" fmla="*/ 2585856 w 2585856"/>
              <a:gd name="connsiteY5" fmla="*/ 277342 h 332409"/>
              <a:gd name="connsiteX6" fmla="*/ 2530789 w 2585856"/>
              <a:gd name="connsiteY6" fmla="*/ 332409 h 332409"/>
              <a:gd name="connsiteX7" fmla="*/ 55067 w 2585856"/>
              <a:gd name="connsiteY7" fmla="*/ 332409 h 332409"/>
              <a:gd name="connsiteX8" fmla="*/ 0 w 2585856"/>
              <a:gd name="connsiteY8" fmla="*/ 277342 h 332409"/>
              <a:gd name="connsiteX9" fmla="*/ 0 w 2585856"/>
              <a:gd name="connsiteY9" fmla="*/ 57079 h 332409"/>
              <a:gd name="connsiteX0" fmla="*/ 0 w 2585856"/>
              <a:gd name="connsiteY0" fmla="*/ 57079 h 332409"/>
              <a:gd name="connsiteX1" fmla="*/ 55067 w 2585856"/>
              <a:gd name="connsiteY1" fmla="*/ 2012 h 332409"/>
              <a:gd name="connsiteX2" fmla="*/ 2299339 w 2585856"/>
              <a:gd name="connsiteY2" fmla="*/ 0 h 332409"/>
              <a:gd name="connsiteX3" fmla="*/ 2530789 w 2585856"/>
              <a:gd name="connsiteY3" fmla="*/ 2012 h 332409"/>
              <a:gd name="connsiteX4" fmla="*/ 2585856 w 2585856"/>
              <a:gd name="connsiteY4" fmla="*/ 57079 h 332409"/>
              <a:gd name="connsiteX5" fmla="*/ 2585856 w 2585856"/>
              <a:gd name="connsiteY5" fmla="*/ 277342 h 332409"/>
              <a:gd name="connsiteX6" fmla="*/ 2530789 w 2585856"/>
              <a:gd name="connsiteY6" fmla="*/ 332409 h 332409"/>
              <a:gd name="connsiteX7" fmla="*/ 2250078 w 2585856"/>
              <a:gd name="connsiteY7" fmla="*/ 329430 h 332409"/>
              <a:gd name="connsiteX8" fmla="*/ 55067 w 2585856"/>
              <a:gd name="connsiteY8" fmla="*/ 332409 h 332409"/>
              <a:gd name="connsiteX9" fmla="*/ 0 w 2585856"/>
              <a:gd name="connsiteY9" fmla="*/ 277342 h 332409"/>
              <a:gd name="connsiteX10" fmla="*/ 0 w 2585856"/>
              <a:gd name="connsiteY10" fmla="*/ 57079 h 332409"/>
              <a:gd name="connsiteX0" fmla="*/ 0 w 2585856"/>
              <a:gd name="connsiteY0" fmla="*/ 57079 h 332409"/>
              <a:gd name="connsiteX1" fmla="*/ 55067 w 2585856"/>
              <a:gd name="connsiteY1" fmla="*/ 2012 h 332409"/>
              <a:gd name="connsiteX2" fmla="*/ 2299339 w 2585856"/>
              <a:gd name="connsiteY2" fmla="*/ 0 h 332409"/>
              <a:gd name="connsiteX3" fmla="*/ 2530789 w 2585856"/>
              <a:gd name="connsiteY3" fmla="*/ 2012 h 332409"/>
              <a:gd name="connsiteX4" fmla="*/ 2585856 w 2585856"/>
              <a:gd name="connsiteY4" fmla="*/ 57079 h 332409"/>
              <a:gd name="connsiteX5" fmla="*/ 2585856 w 2585856"/>
              <a:gd name="connsiteY5" fmla="*/ 277342 h 332409"/>
              <a:gd name="connsiteX6" fmla="*/ 2530789 w 2585856"/>
              <a:gd name="connsiteY6" fmla="*/ 332409 h 332409"/>
              <a:gd name="connsiteX7" fmla="*/ 2259314 w 2585856"/>
              <a:gd name="connsiteY7" fmla="*/ 326352 h 332409"/>
              <a:gd name="connsiteX8" fmla="*/ 55067 w 2585856"/>
              <a:gd name="connsiteY8" fmla="*/ 332409 h 332409"/>
              <a:gd name="connsiteX9" fmla="*/ 0 w 2585856"/>
              <a:gd name="connsiteY9" fmla="*/ 277342 h 332409"/>
              <a:gd name="connsiteX10" fmla="*/ 0 w 2585856"/>
              <a:gd name="connsiteY10" fmla="*/ 57079 h 332409"/>
              <a:gd name="connsiteX0" fmla="*/ 0 w 2585856"/>
              <a:gd name="connsiteY0" fmla="*/ 57079 h 535609"/>
              <a:gd name="connsiteX1" fmla="*/ 55067 w 2585856"/>
              <a:gd name="connsiteY1" fmla="*/ 2012 h 535609"/>
              <a:gd name="connsiteX2" fmla="*/ 2299339 w 2585856"/>
              <a:gd name="connsiteY2" fmla="*/ 0 h 535609"/>
              <a:gd name="connsiteX3" fmla="*/ 2530789 w 2585856"/>
              <a:gd name="connsiteY3" fmla="*/ 2012 h 535609"/>
              <a:gd name="connsiteX4" fmla="*/ 2585856 w 2585856"/>
              <a:gd name="connsiteY4" fmla="*/ 57079 h 535609"/>
              <a:gd name="connsiteX5" fmla="*/ 2585856 w 2585856"/>
              <a:gd name="connsiteY5" fmla="*/ 277342 h 535609"/>
              <a:gd name="connsiteX6" fmla="*/ 2407637 w 2585856"/>
              <a:gd name="connsiteY6" fmla="*/ 535609 h 535609"/>
              <a:gd name="connsiteX7" fmla="*/ 2259314 w 2585856"/>
              <a:gd name="connsiteY7" fmla="*/ 326352 h 535609"/>
              <a:gd name="connsiteX8" fmla="*/ 55067 w 2585856"/>
              <a:gd name="connsiteY8" fmla="*/ 332409 h 535609"/>
              <a:gd name="connsiteX9" fmla="*/ 0 w 2585856"/>
              <a:gd name="connsiteY9" fmla="*/ 277342 h 535609"/>
              <a:gd name="connsiteX10" fmla="*/ 0 w 2585856"/>
              <a:gd name="connsiteY10" fmla="*/ 57079 h 535609"/>
              <a:gd name="connsiteX0" fmla="*/ 0 w 2585856"/>
              <a:gd name="connsiteY0" fmla="*/ 57079 h 572436"/>
              <a:gd name="connsiteX1" fmla="*/ 55067 w 2585856"/>
              <a:gd name="connsiteY1" fmla="*/ 2012 h 572436"/>
              <a:gd name="connsiteX2" fmla="*/ 2299339 w 2585856"/>
              <a:gd name="connsiteY2" fmla="*/ 0 h 572436"/>
              <a:gd name="connsiteX3" fmla="*/ 2530789 w 2585856"/>
              <a:gd name="connsiteY3" fmla="*/ 2012 h 572436"/>
              <a:gd name="connsiteX4" fmla="*/ 2585856 w 2585856"/>
              <a:gd name="connsiteY4" fmla="*/ 57079 h 572436"/>
              <a:gd name="connsiteX5" fmla="*/ 2508886 w 2585856"/>
              <a:gd name="connsiteY5" fmla="*/ 563669 h 572436"/>
              <a:gd name="connsiteX6" fmla="*/ 2407637 w 2585856"/>
              <a:gd name="connsiteY6" fmla="*/ 535609 h 572436"/>
              <a:gd name="connsiteX7" fmla="*/ 2259314 w 2585856"/>
              <a:gd name="connsiteY7" fmla="*/ 326352 h 572436"/>
              <a:gd name="connsiteX8" fmla="*/ 55067 w 2585856"/>
              <a:gd name="connsiteY8" fmla="*/ 332409 h 572436"/>
              <a:gd name="connsiteX9" fmla="*/ 0 w 2585856"/>
              <a:gd name="connsiteY9" fmla="*/ 277342 h 572436"/>
              <a:gd name="connsiteX10" fmla="*/ 0 w 2585856"/>
              <a:gd name="connsiteY10" fmla="*/ 57079 h 572436"/>
              <a:gd name="connsiteX0" fmla="*/ 0 w 2684377"/>
              <a:gd name="connsiteY0" fmla="*/ 57079 h 572436"/>
              <a:gd name="connsiteX1" fmla="*/ 55067 w 2684377"/>
              <a:gd name="connsiteY1" fmla="*/ 2012 h 572436"/>
              <a:gd name="connsiteX2" fmla="*/ 2299339 w 2684377"/>
              <a:gd name="connsiteY2" fmla="*/ 0 h 572436"/>
              <a:gd name="connsiteX3" fmla="*/ 2530789 w 2684377"/>
              <a:gd name="connsiteY3" fmla="*/ 2012 h 572436"/>
              <a:gd name="connsiteX4" fmla="*/ 2684377 w 2684377"/>
              <a:gd name="connsiteY4" fmla="*/ 445007 h 572436"/>
              <a:gd name="connsiteX5" fmla="*/ 2508886 w 2684377"/>
              <a:gd name="connsiteY5" fmla="*/ 563669 h 572436"/>
              <a:gd name="connsiteX6" fmla="*/ 2407637 w 2684377"/>
              <a:gd name="connsiteY6" fmla="*/ 535609 h 572436"/>
              <a:gd name="connsiteX7" fmla="*/ 2259314 w 2684377"/>
              <a:gd name="connsiteY7" fmla="*/ 326352 h 572436"/>
              <a:gd name="connsiteX8" fmla="*/ 55067 w 2684377"/>
              <a:gd name="connsiteY8" fmla="*/ 332409 h 572436"/>
              <a:gd name="connsiteX9" fmla="*/ 0 w 2684377"/>
              <a:gd name="connsiteY9" fmla="*/ 277342 h 572436"/>
              <a:gd name="connsiteX10" fmla="*/ 0 w 2684377"/>
              <a:gd name="connsiteY10" fmla="*/ 57079 h 572436"/>
              <a:gd name="connsiteX0" fmla="*/ 0 w 2688260"/>
              <a:gd name="connsiteY0" fmla="*/ 57079 h 572436"/>
              <a:gd name="connsiteX1" fmla="*/ 55067 w 2688260"/>
              <a:gd name="connsiteY1" fmla="*/ 2012 h 572436"/>
              <a:gd name="connsiteX2" fmla="*/ 2299339 w 2688260"/>
              <a:gd name="connsiteY2" fmla="*/ 0 h 572436"/>
              <a:gd name="connsiteX3" fmla="*/ 2669334 w 2688260"/>
              <a:gd name="connsiteY3" fmla="*/ 349916 h 572436"/>
              <a:gd name="connsiteX4" fmla="*/ 2684377 w 2688260"/>
              <a:gd name="connsiteY4" fmla="*/ 445007 h 572436"/>
              <a:gd name="connsiteX5" fmla="*/ 2508886 w 2688260"/>
              <a:gd name="connsiteY5" fmla="*/ 563669 h 572436"/>
              <a:gd name="connsiteX6" fmla="*/ 2407637 w 2688260"/>
              <a:gd name="connsiteY6" fmla="*/ 535609 h 572436"/>
              <a:gd name="connsiteX7" fmla="*/ 2259314 w 2688260"/>
              <a:gd name="connsiteY7" fmla="*/ 326352 h 572436"/>
              <a:gd name="connsiteX8" fmla="*/ 55067 w 2688260"/>
              <a:gd name="connsiteY8" fmla="*/ 332409 h 572436"/>
              <a:gd name="connsiteX9" fmla="*/ 0 w 2688260"/>
              <a:gd name="connsiteY9" fmla="*/ 277342 h 572436"/>
              <a:gd name="connsiteX10" fmla="*/ 0 w 2688260"/>
              <a:gd name="connsiteY10" fmla="*/ 57079 h 572436"/>
              <a:gd name="connsiteX0" fmla="*/ 0 w 2688260"/>
              <a:gd name="connsiteY0" fmla="*/ 57079 h 572436"/>
              <a:gd name="connsiteX1" fmla="*/ 55067 w 2688260"/>
              <a:gd name="connsiteY1" fmla="*/ 2012 h 572436"/>
              <a:gd name="connsiteX2" fmla="*/ 2299339 w 2688260"/>
              <a:gd name="connsiteY2" fmla="*/ 0 h 572436"/>
              <a:gd name="connsiteX3" fmla="*/ 2669334 w 2688260"/>
              <a:gd name="connsiteY3" fmla="*/ 349916 h 572436"/>
              <a:gd name="connsiteX4" fmla="*/ 2684377 w 2688260"/>
              <a:gd name="connsiteY4" fmla="*/ 445007 h 572436"/>
              <a:gd name="connsiteX5" fmla="*/ 2508886 w 2688260"/>
              <a:gd name="connsiteY5" fmla="*/ 563669 h 572436"/>
              <a:gd name="connsiteX6" fmla="*/ 2407637 w 2688260"/>
              <a:gd name="connsiteY6" fmla="*/ 535609 h 572436"/>
              <a:gd name="connsiteX7" fmla="*/ 2259314 w 2688260"/>
              <a:gd name="connsiteY7" fmla="*/ 326352 h 572436"/>
              <a:gd name="connsiteX8" fmla="*/ 55067 w 2688260"/>
              <a:gd name="connsiteY8" fmla="*/ 332409 h 572436"/>
              <a:gd name="connsiteX9" fmla="*/ 0 w 2688260"/>
              <a:gd name="connsiteY9" fmla="*/ 277342 h 572436"/>
              <a:gd name="connsiteX10" fmla="*/ 0 w 2688260"/>
              <a:gd name="connsiteY10" fmla="*/ 57079 h 572436"/>
              <a:gd name="connsiteX0" fmla="*/ 0 w 2688260"/>
              <a:gd name="connsiteY0" fmla="*/ 57079 h 572436"/>
              <a:gd name="connsiteX1" fmla="*/ 55067 w 2688260"/>
              <a:gd name="connsiteY1" fmla="*/ 2012 h 572436"/>
              <a:gd name="connsiteX2" fmla="*/ 2299339 w 2688260"/>
              <a:gd name="connsiteY2" fmla="*/ 0 h 572436"/>
              <a:gd name="connsiteX3" fmla="*/ 2669334 w 2688260"/>
              <a:gd name="connsiteY3" fmla="*/ 349916 h 572436"/>
              <a:gd name="connsiteX4" fmla="*/ 2684377 w 2688260"/>
              <a:gd name="connsiteY4" fmla="*/ 445007 h 572436"/>
              <a:gd name="connsiteX5" fmla="*/ 2508886 w 2688260"/>
              <a:gd name="connsiteY5" fmla="*/ 563669 h 572436"/>
              <a:gd name="connsiteX6" fmla="*/ 2407637 w 2688260"/>
              <a:gd name="connsiteY6" fmla="*/ 535609 h 572436"/>
              <a:gd name="connsiteX7" fmla="*/ 2259314 w 2688260"/>
              <a:gd name="connsiteY7" fmla="*/ 326352 h 572436"/>
              <a:gd name="connsiteX8" fmla="*/ 55067 w 2688260"/>
              <a:gd name="connsiteY8" fmla="*/ 332409 h 572436"/>
              <a:gd name="connsiteX9" fmla="*/ 0 w 2688260"/>
              <a:gd name="connsiteY9" fmla="*/ 277342 h 572436"/>
              <a:gd name="connsiteX10" fmla="*/ 0 w 2688260"/>
              <a:gd name="connsiteY10" fmla="*/ 57079 h 572436"/>
              <a:gd name="connsiteX0" fmla="*/ 0 w 2691147"/>
              <a:gd name="connsiteY0" fmla="*/ 57079 h 572436"/>
              <a:gd name="connsiteX1" fmla="*/ 55067 w 2691147"/>
              <a:gd name="connsiteY1" fmla="*/ 2012 h 572436"/>
              <a:gd name="connsiteX2" fmla="*/ 2299339 w 2691147"/>
              <a:gd name="connsiteY2" fmla="*/ 0 h 572436"/>
              <a:gd name="connsiteX3" fmla="*/ 2674486 w 2691147"/>
              <a:gd name="connsiteY3" fmla="*/ 344764 h 572436"/>
              <a:gd name="connsiteX4" fmla="*/ 2684377 w 2691147"/>
              <a:gd name="connsiteY4" fmla="*/ 445007 h 572436"/>
              <a:gd name="connsiteX5" fmla="*/ 2508886 w 2691147"/>
              <a:gd name="connsiteY5" fmla="*/ 563669 h 572436"/>
              <a:gd name="connsiteX6" fmla="*/ 2407637 w 2691147"/>
              <a:gd name="connsiteY6" fmla="*/ 535609 h 572436"/>
              <a:gd name="connsiteX7" fmla="*/ 2259314 w 2691147"/>
              <a:gd name="connsiteY7" fmla="*/ 326352 h 572436"/>
              <a:gd name="connsiteX8" fmla="*/ 55067 w 2691147"/>
              <a:gd name="connsiteY8" fmla="*/ 332409 h 572436"/>
              <a:gd name="connsiteX9" fmla="*/ 0 w 2691147"/>
              <a:gd name="connsiteY9" fmla="*/ 277342 h 572436"/>
              <a:gd name="connsiteX10" fmla="*/ 0 w 2691147"/>
              <a:gd name="connsiteY10" fmla="*/ 57079 h 572436"/>
              <a:gd name="connsiteX0" fmla="*/ 0 w 2691147"/>
              <a:gd name="connsiteY0" fmla="*/ 57079 h 572436"/>
              <a:gd name="connsiteX1" fmla="*/ 55067 w 2691147"/>
              <a:gd name="connsiteY1" fmla="*/ 2012 h 572436"/>
              <a:gd name="connsiteX2" fmla="*/ 2299339 w 2691147"/>
              <a:gd name="connsiteY2" fmla="*/ 0 h 572436"/>
              <a:gd name="connsiteX3" fmla="*/ 2674486 w 2691147"/>
              <a:gd name="connsiteY3" fmla="*/ 344764 h 572436"/>
              <a:gd name="connsiteX4" fmla="*/ 2684377 w 2691147"/>
              <a:gd name="connsiteY4" fmla="*/ 445007 h 572436"/>
              <a:gd name="connsiteX5" fmla="*/ 2508886 w 2691147"/>
              <a:gd name="connsiteY5" fmla="*/ 563669 h 572436"/>
              <a:gd name="connsiteX6" fmla="*/ 2407637 w 2691147"/>
              <a:gd name="connsiteY6" fmla="*/ 535609 h 572436"/>
              <a:gd name="connsiteX7" fmla="*/ 2259314 w 2691147"/>
              <a:gd name="connsiteY7" fmla="*/ 326352 h 572436"/>
              <a:gd name="connsiteX8" fmla="*/ 55067 w 2691147"/>
              <a:gd name="connsiteY8" fmla="*/ 332409 h 572436"/>
              <a:gd name="connsiteX9" fmla="*/ 0 w 2691147"/>
              <a:gd name="connsiteY9" fmla="*/ 277342 h 572436"/>
              <a:gd name="connsiteX10" fmla="*/ 0 w 2691147"/>
              <a:gd name="connsiteY10" fmla="*/ 57079 h 572436"/>
              <a:gd name="connsiteX0" fmla="*/ 0 w 2701171"/>
              <a:gd name="connsiteY0" fmla="*/ 57079 h 572436"/>
              <a:gd name="connsiteX1" fmla="*/ 55067 w 2701171"/>
              <a:gd name="connsiteY1" fmla="*/ 2012 h 572436"/>
              <a:gd name="connsiteX2" fmla="*/ 2299339 w 2701171"/>
              <a:gd name="connsiteY2" fmla="*/ 0 h 572436"/>
              <a:gd name="connsiteX3" fmla="*/ 2674486 w 2701171"/>
              <a:gd name="connsiteY3" fmla="*/ 344764 h 572436"/>
              <a:gd name="connsiteX4" fmla="*/ 2684377 w 2701171"/>
              <a:gd name="connsiteY4" fmla="*/ 445007 h 572436"/>
              <a:gd name="connsiteX5" fmla="*/ 2508886 w 2701171"/>
              <a:gd name="connsiteY5" fmla="*/ 563669 h 572436"/>
              <a:gd name="connsiteX6" fmla="*/ 2407637 w 2701171"/>
              <a:gd name="connsiteY6" fmla="*/ 535609 h 572436"/>
              <a:gd name="connsiteX7" fmla="*/ 2259314 w 2701171"/>
              <a:gd name="connsiteY7" fmla="*/ 326352 h 572436"/>
              <a:gd name="connsiteX8" fmla="*/ 55067 w 2701171"/>
              <a:gd name="connsiteY8" fmla="*/ 332409 h 572436"/>
              <a:gd name="connsiteX9" fmla="*/ 0 w 2701171"/>
              <a:gd name="connsiteY9" fmla="*/ 277342 h 572436"/>
              <a:gd name="connsiteX10" fmla="*/ 0 w 2701171"/>
              <a:gd name="connsiteY10" fmla="*/ 57079 h 572436"/>
              <a:gd name="connsiteX0" fmla="*/ 0 w 2699203"/>
              <a:gd name="connsiteY0" fmla="*/ 57079 h 572436"/>
              <a:gd name="connsiteX1" fmla="*/ 55067 w 2699203"/>
              <a:gd name="connsiteY1" fmla="*/ 2012 h 572436"/>
              <a:gd name="connsiteX2" fmla="*/ 2299339 w 2699203"/>
              <a:gd name="connsiteY2" fmla="*/ 0 h 572436"/>
              <a:gd name="connsiteX3" fmla="*/ 2674486 w 2699203"/>
              <a:gd name="connsiteY3" fmla="*/ 344764 h 572436"/>
              <a:gd name="connsiteX4" fmla="*/ 2684377 w 2699203"/>
              <a:gd name="connsiteY4" fmla="*/ 445007 h 572436"/>
              <a:gd name="connsiteX5" fmla="*/ 2508886 w 2699203"/>
              <a:gd name="connsiteY5" fmla="*/ 563669 h 572436"/>
              <a:gd name="connsiteX6" fmla="*/ 2407637 w 2699203"/>
              <a:gd name="connsiteY6" fmla="*/ 535609 h 572436"/>
              <a:gd name="connsiteX7" fmla="*/ 2259314 w 2699203"/>
              <a:gd name="connsiteY7" fmla="*/ 326352 h 572436"/>
              <a:gd name="connsiteX8" fmla="*/ 55067 w 2699203"/>
              <a:gd name="connsiteY8" fmla="*/ 332409 h 572436"/>
              <a:gd name="connsiteX9" fmla="*/ 0 w 2699203"/>
              <a:gd name="connsiteY9" fmla="*/ 277342 h 572436"/>
              <a:gd name="connsiteX10" fmla="*/ 0 w 2699203"/>
              <a:gd name="connsiteY10" fmla="*/ 57079 h 572436"/>
              <a:gd name="connsiteX0" fmla="*/ 0 w 2699203"/>
              <a:gd name="connsiteY0" fmla="*/ 57079 h 580817"/>
              <a:gd name="connsiteX1" fmla="*/ 55067 w 2699203"/>
              <a:gd name="connsiteY1" fmla="*/ 2012 h 580817"/>
              <a:gd name="connsiteX2" fmla="*/ 2299339 w 2699203"/>
              <a:gd name="connsiteY2" fmla="*/ 0 h 580817"/>
              <a:gd name="connsiteX3" fmla="*/ 2674486 w 2699203"/>
              <a:gd name="connsiteY3" fmla="*/ 344764 h 580817"/>
              <a:gd name="connsiteX4" fmla="*/ 2684377 w 2699203"/>
              <a:gd name="connsiteY4" fmla="*/ 445007 h 580817"/>
              <a:gd name="connsiteX5" fmla="*/ 2508886 w 2699203"/>
              <a:gd name="connsiteY5" fmla="*/ 563669 h 580817"/>
              <a:gd name="connsiteX6" fmla="*/ 2407637 w 2699203"/>
              <a:gd name="connsiteY6" fmla="*/ 535609 h 580817"/>
              <a:gd name="connsiteX7" fmla="*/ 2259314 w 2699203"/>
              <a:gd name="connsiteY7" fmla="*/ 326352 h 580817"/>
              <a:gd name="connsiteX8" fmla="*/ 55067 w 2699203"/>
              <a:gd name="connsiteY8" fmla="*/ 332409 h 580817"/>
              <a:gd name="connsiteX9" fmla="*/ 0 w 2699203"/>
              <a:gd name="connsiteY9" fmla="*/ 277342 h 580817"/>
              <a:gd name="connsiteX10" fmla="*/ 0 w 2699203"/>
              <a:gd name="connsiteY10" fmla="*/ 57079 h 580817"/>
              <a:gd name="connsiteX0" fmla="*/ 0 w 2699203"/>
              <a:gd name="connsiteY0" fmla="*/ 57079 h 583573"/>
              <a:gd name="connsiteX1" fmla="*/ 55067 w 2699203"/>
              <a:gd name="connsiteY1" fmla="*/ 2012 h 583573"/>
              <a:gd name="connsiteX2" fmla="*/ 2299339 w 2699203"/>
              <a:gd name="connsiteY2" fmla="*/ 0 h 583573"/>
              <a:gd name="connsiteX3" fmla="*/ 2674486 w 2699203"/>
              <a:gd name="connsiteY3" fmla="*/ 344764 h 583573"/>
              <a:gd name="connsiteX4" fmla="*/ 2684377 w 2699203"/>
              <a:gd name="connsiteY4" fmla="*/ 445007 h 583573"/>
              <a:gd name="connsiteX5" fmla="*/ 2508886 w 2699203"/>
              <a:gd name="connsiteY5" fmla="*/ 563669 h 583573"/>
              <a:gd name="connsiteX6" fmla="*/ 2407637 w 2699203"/>
              <a:gd name="connsiteY6" fmla="*/ 535609 h 583573"/>
              <a:gd name="connsiteX7" fmla="*/ 2259314 w 2699203"/>
              <a:gd name="connsiteY7" fmla="*/ 326352 h 583573"/>
              <a:gd name="connsiteX8" fmla="*/ 55067 w 2699203"/>
              <a:gd name="connsiteY8" fmla="*/ 332409 h 583573"/>
              <a:gd name="connsiteX9" fmla="*/ 0 w 2699203"/>
              <a:gd name="connsiteY9" fmla="*/ 277342 h 583573"/>
              <a:gd name="connsiteX10" fmla="*/ 0 w 2699203"/>
              <a:gd name="connsiteY10" fmla="*/ 57079 h 58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9203" h="583573">
                <a:moveTo>
                  <a:pt x="0" y="57079"/>
                </a:moveTo>
                <a:cubicBezTo>
                  <a:pt x="0" y="26666"/>
                  <a:pt x="24654" y="2012"/>
                  <a:pt x="55067" y="2012"/>
                </a:cubicBezTo>
                <a:lnTo>
                  <a:pt x="2299339" y="0"/>
                </a:lnTo>
                <a:cubicBezTo>
                  <a:pt x="2508877" y="-355"/>
                  <a:pt x="2548578" y="204943"/>
                  <a:pt x="2674486" y="344764"/>
                </a:cubicBezTo>
                <a:cubicBezTo>
                  <a:pt x="2728081" y="396280"/>
                  <a:pt x="2676650" y="437776"/>
                  <a:pt x="2684377" y="445007"/>
                </a:cubicBezTo>
                <a:lnTo>
                  <a:pt x="2508886" y="563669"/>
                </a:lnTo>
                <a:cubicBezTo>
                  <a:pt x="2436764" y="614689"/>
                  <a:pt x="2422595" y="553640"/>
                  <a:pt x="2407637" y="535609"/>
                </a:cubicBezTo>
                <a:lnTo>
                  <a:pt x="2259314" y="326352"/>
                </a:lnTo>
                <a:lnTo>
                  <a:pt x="55067" y="332409"/>
                </a:lnTo>
                <a:cubicBezTo>
                  <a:pt x="24654" y="332409"/>
                  <a:pt x="0" y="307755"/>
                  <a:pt x="0" y="277342"/>
                </a:cubicBezTo>
                <a:lnTo>
                  <a:pt x="0" y="57079"/>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aseline="-25000"/>
          </a:p>
        </p:txBody>
      </p:sp>
      <p:sp>
        <p:nvSpPr>
          <p:cNvPr id="18" name="Freeform: Shape 17">
            <a:extLst>
              <a:ext uri="{FF2B5EF4-FFF2-40B4-BE49-F238E27FC236}">
                <a16:creationId xmlns:a16="http://schemas.microsoft.com/office/drawing/2014/main" id="{834A923D-4BB4-4754-9EE5-86CB58E27DB9}"/>
              </a:ext>
            </a:extLst>
          </p:cNvPr>
          <p:cNvSpPr/>
          <p:nvPr/>
        </p:nvSpPr>
        <p:spPr>
          <a:xfrm rot="20950495">
            <a:off x="8126478" y="2178284"/>
            <a:ext cx="359229" cy="3347357"/>
          </a:xfrm>
          <a:custGeom>
            <a:avLst/>
            <a:gdLst>
              <a:gd name="connsiteX0" fmla="*/ 206829 w 478972"/>
              <a:gd name="connsiteY0" fmla="*/ 0 h 4463142"/>
              <a:gd name="connsiteX1" fmla="*/ 119743 w 478972"/>
              <a:gd name="connsiteY1" fmla="*/ 391885 h 4463142"/>
              <a:gd name="connsiteX2" fmla="*/ 54429 w 478972"/>
              <a:gd name="connsiteY2" fmla="*/ 1447800 h 4463142"/>
              <a:gd name="connsiteX3" fmla="*/ 108858 w 478972"/>
              <a:gd name="connsiteY3" fmla="*/ 1807028 h 4463142"/>
              <a:gd name="connsiteX4" fmla="*/ 97972 w 478972"/>
              <a:gd name="connsiteY4" fmla="*/ 2002971 h 4463142"/>
              <a:gd name="connsiteX5" fmla="*/ 43543 w 478972"/>
              <a:gd name="connsiteY5" fmla="*/ 2209800 h 4463142"/>
              <a:gd name="connsiteX6" fmla="*/ 0 w 478972"/>
              <a:gd name="connsiteY6" fmla="*/ 2383971 h 4463142"/>
              <a:gd name="connsiteX7" fmla="*/ 43543 w 478972"/>
              <a:gd name="connsiteY7" fmla="*/ 2579914 h 4463142"/>
              <a:gd name="connsiteX8" fmla="*/ 152400 w 478972"/>
              <a:gd name="connsiteY8" fmla="*/ 2808514 h 4463142"/>
              <a:gd name="connsiteX9" fmla="*/ 478972 w 478972"/>
              <a:gd name="connsiteY9" fmla="*/ 3755571 h 4463142"/>
              <a:gd name="connsiteX10" fmla="*/ 359229 w 478972"/>
              <a:gd name="connsiteY10" fmla="*/ 3907971 h 4463142"/>
              <a:gd name="connsiteX11" fmla="*/ 337458 w 478972"/>
              <a:gd name="connsiteY11" fmla="*/ 4201885 h 4463142"/>
              <a:gd name="connsiteX12" fmla="*/ 326572 w 478972"/>
              <a:gd name="connsiteY12" fmla="*/ 4463142 h 446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972" h="4463142">
                <a:moveTo>
                  <a:pt x="206829" y="0"/>
                </a:moveTo>
                <a:lnTo>
                  <a:pt x="119743" y="391885"/>
                </a:lnTo>
                <a:lnTo>
                  <a:pt x="54429" y="1447800"/>
                </a:lnTo>
                <a:lnTo>
                  <a:pt x="108858" y="1807028"/>
                </a:lnTo>
                <a:lnTo>
                  <a:pt x="97972" y="2002971"/>
                </a:lnTo>
                <a:lnTo>
                  <a:pt x="43543" y="2209800"/>
                </a:lnTo>
                <a:lnTo>
                  <a:pt x="0" y="2383971"/>
                </a:lnTo>
                <a:lnTo>
                  <a:pt x="43543" y="2579914"/>
                </a:lnTo>
                <a:lnTo>
                  <a:pt x="152400" y="2808514"/>
                </a:lnTo>
                <a:lnTo>
                  <a:pt x="478972" y="3755571"/>
                </a:lnTo>
                <a:lnTo>
                  <a:pt x="359229" y="3907971"/>
                </a:lnTo>
                <a:lnTo>
                  <a:pt x="337458" y="4201885"/>
                </a:lnTo>
                <a:lnTo>
                  <a:pt x="326572" y="4463142"/>
                </a:lnTo>
              </a:path>
            </a:pathLst>
          </a:custGeom>
          <a:noFill/>
          <a:ln w="76200">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7F14F76-18A3-4999-973C-C72C9249A80B}"/>
              </a:ext>
            </a:extLst>
          </p:cNvPr>
          <p:cNvSpPr/>
          <p:nvPr/>
        </p:nvSpPr>
        <p:spPr>
          <a:xfrm>
            <a:off x="478444" y="2368643"/>
            <a:ext cx="1291154" cy="497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dirty="0">
                <a:solidFill>
                  <a:schemeClr val="tx1"/>
                </a:solidFill>
                <a:latin typeface="Roboto"/>
              </a:rPr>
              <a:t>Connect to Existing Facilities</a:t>
            </a:r>
            <a:endParaRPr lang="en-US" sz="1350" dirty="0"/>
          </a:p>
        </p:txBody>
      </p:sp>
      <p:sp>
        <p:nvSpPr>
          <p:cNvPr id="21" name="Rectangle 20">
            <a:extLst>
              <a:ext uri="{FF2B5EF4-FFF2-40B4-BE49-F238E27FC236}">
                <a16:creationId xmlns:a16="http://schemas.microsoft.com/office/drawing/2014/main" id="{17F14F76-18A3-4999-973C-C72C9249A80B}"/>
              </a:ext>
            </a:extLst>
          </p:cNvPr>
          <p:cNvSpPr/>
          <p:nvPr/>
        </p:nvSpPr>
        <p:spPr>
          <a:xfrm>
            <a:off x="7711053" y="3055475"/>
            <a:ext cx="1291154" cy="497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dirty="0">
                <a:solidFill>
                  <a:schemeClr val="tx1"/>
                </a:solidFill>
                <a:latin typeface="Roboto"/>
              </a:rPr>
              <a:t>Future Connections</a:t>
            </a:r>
            <a:endParaRPr lang="en-US" sz="1350" dirty="0"/>
          </a:p>
        </p:txBody>
      </p:sp>
      <p:sp>
        <p:nvSpPr>
          <p:cNvPr id="22" name="Rectangle 21">
            <a:extLst>
              <a:ext uri="{FF2B5EF4-FFF2-40B4-BE49-F238E27FC236}">
                <a16:creationId xmlns:a16="http://schemas.microsoft.com/office/drawing/2014/main" id="{17F14F76-18A3-4999-973C-C72C9249A80B}"/>
              </a:ext>
            </a:extLst>
          </p:cNvPr>
          <p:cNvSpPr/>
          <p:nvPr/>
        </p:nvSpPr>
        <p:spPr>
          <a:xfrm>
            <a:off x="4765353" y="1997932"/>
            <a:ext cx="1669447" cy="7412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b="1" dirty="0">
                <a:solidFill>
                  <a:schemeClr val="tx1"/>
                </a:solidFill>
                <a:latin typeface="Roboto"/>
              </a:rPr>
              <a:t>Improve Safety for All Roadway Users</a:t>
            </a:r>
            <a:endParaRPr lang="en-US" dirty="0"/>
          </a:p>
        </p:txBody>
      </p:sp>
      <p:sp>
        <p:nvSpPr>
          <p:cNvPr id="23" name="TextBox 22"/>
          <p:cNvSpPr txBox="1"/>
          <p:nvPr/>
        </p:nvSpPr>
        <p:spPr>
          <a:xfrm>
            <a:off x="2687971" y="3907990"/>
            <a:ext cx="184731" cy="369332"/>
          </a:xfrm>
          <a:prstGeom prst="rect">
            <a:avLst/>
          </a:prstGeom>
          <a:noFill/>
        </p:spPr>
        <p:txBody>
          <a:bodyPr wrap="none" rtlCol="0">
            <a:spAutoFit/>
          </a:bodyPr>
          <a:lstStyle/>
          <a:p>
            <a:endParaRPr lang="en-US" dirty="0"/>
          </a:p>
        </p:txBody>
      </p:sp>
      <p:sp>
        <p:nvSpPr>
          <p:cNvPr id="25" name="TextBox 24"/>
          <p:cNvSpPr txBox="1"/>
          <p:nvPr/>
        </p:nvSpPr>
        <p:spPr>
          <a:xfrm>
            <a:off x="39694" y="5844372"/>
            <a:ext cx="8979594" cy="646331"/>
          </a:xfrm>
          <a:prstGeom prst="rect">
            <a:avLst/>
          </a:prstGeom>
          <a:solidFill>
            <a:schemeClr val="bg1"/>
          </a:solidFill>
        </p:spPr>
        <p:txBody>
          <a:bodyPr wrap="square" rtlCol="0">
            <a:spAutoFit/>
          </a:bodyPr>
          <a:lstStyle/>
          <a:p>
            <a:r>
              <a:rPr lang="en-US" dirty="0"/>
              <a:t>The immediate (interim) focus is improving safety on 30</a:t>
            </a:r>
            <a:r>
              <a:rPr lang="en-US" baseline="30000" dirty="0"/>
              <a:t>th</a:t>
            </a:r>
            <a:r>
              <a:rPr lang="en-US" dirty="0"/>
              <a:t> Avenue (between Agate Street and </a:t>
            </a:r>
            <a:r>
              <a:rPr lang="en-US" dirty="0" err="1"/>
              <a:t>McVay</a:t>
            </a:r>
            <a:r>
              <a:rPr lang="en-US" dirty="0"/>
              <a:t> Highway) for all roadway users (people driving, walking, riding a bike, taking transit)</a:t>
            </a:r>
          </a:p>
        </p:txBody>
      </p:sp>
      <p:sp>
        <p:nvSpPr>
          <p:cNvPr id="26" name="Rectangle 25"/>
          <p:cNvSpPr/>
          <p:nvPr/>
        </p:nvSpPr>
        <p:spPr>
          <a:xfrm>
            <a:off x="7972" y="-10389"/>
            <a:ext cx="9143999" cy="714461"/>
          </a:xfrm>
          <a:prstGeom prst="rect">
            <a:avLst/>
          </a:prstGeom>
          <a:solidFill>
            <a:schemeClr val="bg1">
              <a:lumMod val="95000"/>
              <a:alpha val="60000"/>
            </a:schemeClr>
          </a:solidFill>
        </p:spPr>
        <p:txBody>
          <a:bodyPr wrap="square">
            <a:spAutoFit/>
          </a:bodyPr>
          <a:lstStyle/>
          <a:p>
            <a:r>
              <a:rPr lang="en-US" sz="4000" b="1" dirty="0">
                <a:latin typeface="+mj-lt"/>
                <a:ea typeface="+mj-ea"/>
                <a:cs typeface="+mj-cs"/>
              </a:rPr>
              <a:t>Project Focus: 30</a:t>
            </a:r>
            <a:r>
              <a:rPr lang="en-US" sz="4000" b="1" baseline="30000" dirty="0">
                <a:latin typeface="+mj-lt"/>
                <a:ea typeface="+mj-ea"/>
                <a:cs typeface="+mj-cs"/>
              </a:rPr>
              <a:t>th</a:t>
            </a:r>
            <a:r>
              <a:rPr lang="en-US" sz="4000" b="1" dirty="0">
                <a:latin typeface="+mj-lt"/>
                <a:ea typeface="+mj-ea"/>
                <a:cs typeface="+mj-cs"/>
              </a:rPr>
              <a:t> Avenue (Agate – </a:t>
            </a:r>
            <a:r>
              <a:rPr lang="en-US" sz="4000" b="1" dirty="0" err="1">
                <a:latin typeface="+mj-lt"/>
                <a:ea typeface="+mj-ea"/>
                <a:cs typeface="+mj-cs"/>
              </a:rPr>
              <a:t>McVay</a:t>
            </a:r>
            <a:r>
              <a:rPr lang="en-US" sz="4000" b="1" dirty="0">
                <a:latin typeface="+mj-lt"/>
                <a:ea typeface="+mj-ea"/>
                <a:cs typeface="+mj-cs"/>
              </a:rPr>
              <a:t>)</a:t>
            </a:r>
          </a:p>
        </p:txBody>
      </p:sp>
    </p:spTree>
    <p:extLst>
      <p:ext uri="{BB962C8B-B14F-4D97-AF65-F5344CB8AC3E}">
        <p14:creationId xmlns:p14="http://schemas.microsoft.com/office/powerpoint/2010/main" val="263584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A8B5F3-70AE-454D-BAEA-779F71B18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4"/>
            <a:ext cx="9144000" cy="1908056"/>
          </a:xfrm>
          <a:prstGeom prst="rect">
            <a:avLst/>
          </a:prstGeom>
        </p:spPr>
      </p:pic>
      <p:sp>
        <p:nvSpPr>
          <p:cNvPr id="2" name="TextBox 1"/>
          <p:cNvSpPr txBox="1"/>
          <p:nvPr/>
        </p:nvSpPr>
        <p:spPr>
          <a:xfrm>
            <a:off x="110169" y="1056486"/>
            <a:ext cx="8342837" cy="646331"/>
          </a:xfrm>
          <a:prstGeom prst="rect">
            <a:avLst/>
          </a:prstGeom>
          <a:noFill/>
        </p:spPr>
        <p:txBody>
          <a:bodyPr wrap="square" rtlCol="0">
            <a:spAutoFit/>
          </a:bodyPr>
          <a:lstStyle/>
          <a:p>
            <a:r>
              <a:rPr lang="en-US" sz="3600" b="1" dirty="0"/>
              <a:t>Coordination for Making Connections</a:t>
            </a:r>
          </a:p>
        </p:txBody>
      </p:sp>
      <p:pic>
        <p:nvPicPr>
          <p:cNvPr id="3" name="Picture 2"/>
          <p:cNvPicPr>
            <a:picLocks noChangeAspect="1"/>
          </p:cNvPicPr>
          <p:nvPr/>
        </p:nvPicPr>
        <p:blipFill>
          <a:blip r:embed="rId4"/>
          <a:stretch>
            <a:fillRect/>
          </a:stretch>
        </p:blipFill>
        <p:spPr>
          <a:xfrm>
            <a:off x="0" y="1999765"/>
            <a:ext cx="9067692" cy="4279849"/>
          </a:xfrm>
          <a:prstGeom prst="rect">
            <a:avLst/>
          </a:prstGeom>
        </p:spPr>
      </p:pic>
      <p:sp>
        <p:nvSpPr>
          <p:cNvPr id="4" name="TextBox 3"/>
          <p:cNvSpPr txBox="1"/>
          <p:nvPr/>
        </p:nvSpPr>
        <p:spPr>
          <a:xfrm>
            <a:off x="110169" y="6279614"/>
            <a:ext cx="8813494" cy="369332"/>
          </a:xfrm>
          <a:prstGeom prst="rect">
            <a:avLst/>
          </a:prstGeom>
          <a:noFill/>
        </p:spPr>
        <p:txBody>
          <a:bodyPr wrap="square" rtlCol="0">
            <a:spAutoFit/>
          </a:bodyPr>
          <a:lstStyle/>
          <a:p>
            <a:r>
              <a:rPr lang="en-US" dirty="0"/>
              <a:t>Lane County has jurisdiction of 30</a:t>
            </a:r>
            <a:r>
              <a:rPr lang="en-US" baseline="30000" dirty="0"/>
              <a:t>th</a:t>
            </a:r>
            <a:r>
              <a:rPr lang="en-US" dirty="0"/>
              <a:t> Avenue between Spring Blvd. and Eldon Schafer Drive</a:t>
            </a:r>
          </a:p>
        </p:txBody>
      </p:sp>
      <p:sp>
        <p:nvSpPr>
          <p:cNvPr id="9" name="TextBox 8"/>
          <p:cNvSpPr txBox="1"/>
          <p:nvPr/>
        </p:nvSpPr>
        <p:spPr>
          <a:xfrm>
            <a:off x="3224118" y="3747361"/>
            <a:ext cx="819223" cy="430887"/>
          </a:xfrm>
          <a:prstGeom prst="rect">
            <a:avLst/>
          </a:prstGeom>
          <a:noFill/>
        </p:spPr>
        <p:txBody>
          <a:bodyPr wrap="square" rtlCol="0">
            <a:spAutoFit/>
          </a:bodyPr>
          <a:lstStyle/>
          <a:p>
            <a:r>
              <a:rPr lang="en-US" sz="1100" dirty="0"/>
              <a:t>Eugene Parks</a:t>
            </a:r>
          </a:p>
        </p:txBody>
      </p:sp>
      <p:pic>
        <p:nvPicPr>
          <p:cNvPr id="10" name="Picture 9"/>
          <p:cNvPicPr>
            <a:picLocks noChangeAspect="1"/>
          </p:cNvPicPr>
          <p:nvPr/>
        </p:nvPicPr>
        <p:blipFill>
          <a:blip r:embed="rId5"/>
          <a:stretch>
            <a:fillRect/>
          </a:stretch>
        </p:blipFill>
        <p:spPr>
          <a:xfrm>
            <a:off x="6907576" y="5351529"/>
            <a:ext cx="628587" cy="564529"/>
          </a:xfrm>
          <a:prstGeom prst="rect">
            <a:avLst/>
          </a:prstGeom>
        </p:spPr>
      </p:pic>
      <p:sp>
        <p:nvSpPr>
          <p:cNvPr id="11" name="TextBox 10"/>
          <p:cNvSpPr txBox="1"/>
          <p:nvPr/>
        </p:nvSpPr>
        <p:spPr>
          <a:xfrm>
            <a:off x="4726235" y="4593115"/>
            <a:ext cx="903383" cy="369332"/>
          </a:xfrm>
          <a:prstGeom prst="rect">
            <a:avLst/>
          </a:prstGeom>
          <a:noFill/>
        </p:spPr>
        <p:txBody>
          <a:bodyPr wrap="square" rtlCol="0">
            <a:spAutoFit/>
          </a:bodyPr>
          <a:lstStyle/>
          <a:p>
            <a:r>
              <a:rPr lang="en-US" b="1" dirty="0">
                <a:solidFill>
                  <a:srgbClr val="FFFF00"/>
                </a:solidFill>
              </a:rPr>
              <a:t>LCC</a:t>
            </a:r>
          </a:p>
        </p:txBody>
      </p:sp>
      <p:sp>
        <p:nvSpPr>
          <p:cNvPr id="12" name="TextBox 11"/>
          <p:cNvSpPr txBox="1"/>
          <p:nvPr/>
        </p:nvSpPr>
        <p:spPr>
          <a:xfrm>
            <a:off x="418641" y="2853369"/>
            <a:ext cx="1211855" cy="369332"/>
          </a:xfrm>
          <a:prstGeom prst="rect">
            <a:avLst/>
          </a:prstGeom>
          <a:noFill/>
        </p:spPr>
        <p:txBody>
          <a:bodyPr wrap="square" rtlCol="0">
            <a:spAutoFit/>
          </a:bodyPr>
          <a:lstStyle/>
          <a:p>
            <a:r>
              <a:rPr lang="en-US" b="1" dirty="0">
                <a:solidFill>
                  <a:srgbClr val="FFFF00"/>
                </a:solidFill>
              </a:rPr>
              <a:t>Eugene</a:t>
            </a:r>
          </a:p>
        </p:txBody>
      </p:sp>
      <p:sp>
        <p:nvSpPr>
          <p:cNvPr id="13" name="TextBox 12"/>
          <p:cNvSpPr txBox="1"/>
          <p:nvPr/>
        </p:nvSpPr>
        <p:spPr>
          <a:xfrm>
            <a:off x="5715917" y="4381826"/>
            <a:ext cx="903383" cy="369332"/>
          </a:xfrm>
          <a:prstGeom prst="rect">
            <a:avLst/>
          </a:prstGeom>
          <a:noFill/>
        </p:spPr>
        <p:txBody>
          <a:bodyPr wrap="square" rtlCol="0">
            <a:spAutoFit/>
          </a:bodyPr>
          <a:lstStyle/>
          <a:p>
            <a:r>
              <a:rPr lang="en-US" b="1" dirty="0">
                <a:solidFill>
                  <a:srgbClr val="FFFF00"/>
                </a:solidFill>
              </a:rPr>
              <a:t>ODOT</a:t>
            </a:r>
          </a:p>
        </p:txBody>
      </p:sp>
    </p:spTree>
    <p:extLst>
      <p:ext uri="{BB962C8B-B14F-4D97-AF65-F5344CB8AC3E}">
        <p14:creationId xmlns:p14="http://schemas.microsoft.com/office/powerpoint/2010/main" val="89061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54658" y="1023463"/>
            <a:ext cx="9089341" cy="5834538"/>
          </a:xfrm>
          <a:prstGeom prst="rect">
            <a:avLst/>
          </a:prstGeom>
        </p:spPr>
      </p:pic>
      <p:sp>
        <p:nvSpPr>
          <p:cNvPr id="6" name="TextBox 5"/>
          <p:cNvSpPr txBox="1"/>
          <p:nvPr/>
        </p:nvSpPr>
        <p:spPr>
          <a:xfrm>
            <a:off x="132596" y="3407992"/>
            <a:ext cx="2154724" cy="2769989"/>
          </a:xfrm>
          <a:prstGeom prst="rect">
            <a:avLst/>
          </a:prstGeom>
          <a:solidFill>
            <a:schemeClr val="bg1">
              <a:lumMod val="95000"/>
            </a:schemeClr>
          </a:solidFill>
        </p:spPr>
        <p:txBody>
          <a:bodyPr wrap="square" rtlCol="0">
            <a:spAutoFit/>
          </a:bodyPr>
          <a:lstStyle/>
          <a:p>
            <a:pPr algn="ctr"/>
            <a:r>
              <a:rPr lang="en-US" sz="1600" b="1" dirty="0"/>
              <a:t>30</a:t>
            </a:r>
            <a:r>
              <a:rPr lang="en-US" sz="1600" b="1" baseline="30000" dirty="0"/>
              <a:t>th</a:t>
            </a:r>
            <a:r>
              <a:rPr lang="en-US" sz="1600" b="1" dirty="0"/>
              <a:t> Avenue Crashes </a:t>
            </a:r>
            <a:r>
              <a:rPr lang="en-US" sz="1400" dirty="0"/>
              <a:t>(Spring Blvd. - Eldon Schaffer)</a:t>
            </a:r>
            <a:r>
              <a:rPr lang="en-US" sz="1600" dirty="0"/>
              <a:t> </a:t>
            </a:r>
          </a:p>
          <a:p>
            <a:pPr algn="ctr"/>
            <a:r>
              <a:rPr lang="en-US" sz="1400" dirty="0"/>
              <a:t>(2003 – 2019)</a:t>
            </a:r>
          </a:p>
          <a:p>
            <a:pPr marL="285750" indent="-285750">
              <a:buFont typeface="Arial" panose="020B0604020202020204" pitchFamily="34" charset="0"/>
              <a:buChar char="•"/>
            </a:pPr>
            <a:r>
              <a:rPr lang="en-US" sz="1600" dirty="0"/>
              <a:t>88 crashes total</a:t>
            </a:r>
          </a:p>
          <a:p>
            <a:pPr marL="285750" indent="-285750">
              <a:buFont typeface="Arial" panose="020B0604020202020204" pitchFamily="34" charset="0"/>
              <a:buChar char="•"/>
            </a:pPr>
            <a:r>
              <a:rPr lang="en-US" sz="1600" b="1" dirty="0"/>
              <a:t>4 people died </a:t>
            </a:r>
            <a:r>
              <a:rPr lang="en-US" sz="1600" dirty="0"/>
              <a:t>– two while walking and 1 bicycling</a:t>
            </a:r>
          </a:p>
          <a:p>
            <a:pPr marL="285750" indent="-285750">
              <a:buFont typeface="Arial" panose="020B0604020202020204" pitchFamily="34" charset="0"/>
              <a:buChar char="•"/>
            </a:pPr>
            <a:r>
              <a:rPr lang="en-US" sz="1600" b="1" dirty="0"/>
              <a:t>55 people injured </a:t>
            </a:r>
            <a:r>
              <a:rPr lang="en-US" sz="1600" dirty="0"/>
              <a:t>– 3 while biking and 1 while walking</a:t>
            </a:r>
          </a:p>
        </p:txBody>
      </p:sp>
      <p:sp>
        <p:nvSpPr>
          <p:cNvPr id="7" name="Title 1">
            <a:extLst>
              <a:ext uri="{FF2B5EF4-FFF2-40B4-BE49-F238E27FC236}">
                <a16:creationId xmlns:a16="http://schemas.microsoft.com/office/drawing/2014/main" id="{97E9C541-AA23-4C52-9856-A1E19E6B193E}"/>
              </a:ext>
            </a:extLst>
          </p:cNvPr>
          <p:cNvSpPr>
            <a:spLocks noGrp="1"/>
          </p:cNvSpPr>
          <p:nvPr>
            <p:ph type="title"/>
          </p:nvPr>
        </p:nvSpPr>
        <p:spPr/>
        <p:txBody>
          <a:bodyPr>
            <a:normAutofit fontScale="90000"/>
          </a:bodyPr>
          <a:lstStyle/>
          <a:p>
            <a:r>
              <a:rPr lang="en-US" sz="4000" b="1" dirty="0"/>
              <a:t>Safety Problem</a:t>
            </a:r>
            <a:br>
              <a:rPr lang="en-US" sz="4000" b="1" dirty="0"/>
            </a:br>
            <a:r>
              <a:rPr lang="en-US" sz="3600" b="1" dirty="0">
                <a:solidFill>
                  <a:schemeClr val="bg1"/>
                </a:solidFill>
              </a:rPr>
              <a:t>More people have died or been injured while walking and biking 30</a:t>
            </a:r>
            <a:r>
              <a:rPr lang="en-US" sz="3600" b="1" baseline="30000" dirty="0">
                <a:solidFill>
                  <a:schemeClr val="bg1"/>
                </a:solidFill>
              </a:rPr>
              <a:t>th</a:t>
            </a:r>
            <a:r>
              <a:rPr lang="en-US" sz="3600" b="1" dirty="0">
                <a:solidFill>
                  <a:schemeClr val="bg1"/>
                </a:solidFill>
              </a:rPr>
              <a:t> than any other road under Lane County’s jurisdiction</a:t>
            </a:r>
            <a:endParaRPr lang="en-US" sz="4000" b="1" dirty="0">
              <a:solidFill>
                <a:schemeClr val="bg1"/>
              </a:solidFill>
            </a:endParaRPr>
          </a:p>
        </p:txBody>
      </p:sp>
    </p:spTree>
    <p:extLst>
      <p:ext uri="{BB962C8B-B14F-4D97-AF65-F5344CB8AC3E}">
        <p14:creationId xmlns:p14="http://schemas.microsoft.com/office/powerpoint/2010/main" val="3831487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reet sign on the side of a road&#10;&#10;Description automatically generated with low confidence">
            <a:extLst>
              <a:ext uri="{FF2B5EF4-FFF2-40B4-BE49-F238E27FC236}">
                <a16:creationId xmlns:a16="http://schemas.microsoft.com/office/drawing/2014/main" id="{4B73F0A5-7F60-A1BB-5C0F-65E07E0A6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9" y="2061029"/>
            <a:ext cx="4522311" cy="3200400"/>
          </a:xfrm>
          <a:prstGeom prst="rect">
            <a:avLst/>
          </a:prstGeom>
        </p:spPr>
      </p:pic>
      <p:sp>
        <p:nvSpPr>
          <p:cNvPr id="2" name="Title 1">
            <a:extLst>
              <a:ext uri="{FF2B5EF4-FFF2-40B4-BE49-F238E27FC236}">
                <a16:creationId xmlns:a16="http://schemas.microsoft.com/office/drawing/2014/main" id="{D153FC92-A303-68E8-FDF5-782B3B03877A}"/>
              </a:ext>
            </a:extLst>
          </p:cNvPr>
          <p:cNvSpPr>
            <a:spLocks noGrp="1"/>
          </p:cNvSpPr>
          <p:nvPr>
            <p:ph type="title"/>
          </p:nvPr>
        </p:nvSpPr>
        <p:spPr/>
        <p:txBody>
          <a:bodyPr/>
          <a:lstStyle/>
          <a:p>
            <a:r>
              <a:rPr lang="en-US" b="1" dirty="0"/>
              <a:t>Public Input Summary</a:t>
            </a:r>
          </a:p>
        </p:txBody>
      </p:sp>
      <p:sp>
        <p:nvSpPr>
          <p:cNvPr id="3" name="Content Placeholder 2">
            <a:extLst>
              <a:ext uri="{FF2B5EF4-FFF2-40B4-BE49-F238E27FC236}">
                <a16:creationId xmlns:a16="http://schemas.microsoft.com/office/drawing/2014/main" id="{E3748EC1-800E-5180-ECE0-18E51EFC8DDB}"/>
              </a:ext>
            </a:extLst>
          </p:cNvPr>
          <p:cNvSpPr>
            <a:spLocks noGrp="1"/>
          </p:cNvSpPr>
          <p:nvPr>
            <p:ph idx="1"/>
          </p:nvPr>
        </p:nvSpPr>
        <p:spPr>
          <a:xfrm>
            <a:off x="4263547" y="2061030"/>
            <a:ext cx="4651853" cy="3200400"/>
          </a:xfrm>
        </p:spPr>
        <p:txBody>
          <a:bodyPr/>
          <a:lstStyle/>
          <a:p>
            <a:pPr marL="457200" lvl="1" indent="0">
              <a:buNone/>
            </a:pPr>
            <a:r>
              <a:rPr lang="en-US" sz="2400" b="1" dirty="0">
                <a:solidFill>
                  <a:schemeClr val="accent6"/>
                </a:solidFill>
              </a:rPr>
              <a:t>Events</a:t>
            </a:r>
            <a:endParaRPr lang="en-US" dirty="0"/>
          </a:p>
          <a:p>
            <a:pPr lvl="1"/>
            <a:r>
              <a:rPr lang="en-US" sz="2200" dirty="0"/>
              <a:t>Stakeholder Interviews </a:t>
            </a:r>
          </a:p>
          <a:p>
            <a:pPr lvl="1"/>
            <a:r>
              <a:rPr lang="en-US" sz="2200" dirty="0"/>
              <a:t>Focus Groups (Thru-Users, Education, Recreation) #1</a:t>
            </a:r>
          </a:p>
          <a:p>
            <a:pPr lvl="1"/>
            <a:r>
              <a:rPr lang="en-US" sz="2200" dirty="0"/>
              <a:t>Community Visioning Workshop </a:t>
            </a:r>
          </a:p>
          <a:p>
            <a:pPr lvl="1"/>
            <a:r>
              <a:rPr lang="en-US" sz="2200" dirty="0"/>
              <a:t>Focus Groups (Thru-Users, Education, Recreation) #2</a:t>
            </a:r>
          </a:p>
          <a:p>
            <a:pPr lvl="1"/>
            <a:r>
              <a:rPr lang="en-US" sz="2200" dirty="0"/>
              <a:t>Community Open House # 1</a:t>
            </a:r>
          </a:p>
          <a:p>
            <a:pPr lvl="1"/>
            <a:r>
              <a:rPr lang="en-US" sz="2200" dirty="0"/>
              <a:t>Community Open House # 2</a:t>
            </a:r>
          </a:p>
          <a:p>
            <a:pPr marL="0" indent="0">
              <a:buNone/>
            </a:pPr>
            <a:endParaRPr lang="en-US" dirty="0"/>
          </a:p>
        </p:txBody>
      </p:sp>
      <p:sp>
        <p:nvSpPr>
          <p:cNvPr id="4" name="Text Placeholder 3">
            <a:extLst>
              <a:ext uri="{FF2B5EF4-FFF2-40B4-BE49-F238E27FC236}">
                <a16:creationId xmlns:a16="http://schemas.microsoft.com/office/drawing/2014/main" id="{55773F9A-EE30-57FC-3F46-976E933DBF37}"/>
              </a:ext>
            </a:extLst>
          </p:cNvPr>
          <p:cNvSpPr>
            <a:spLocks noGrp="1"/>
          </p:cNvSpPr>
          <p:nvPr>
            <p:ph type="body" sz="quarter" idx="12"/>
          </p:nvPr>
        </p:nvSpPr>
        <p:spPr/>
        <p:txBody>
          <a:bodyPr/>
          <a:lstStyle/>
          <a:p>
            <a:endParaRPr lang="en-US" dirty="0"/>
          </a:p>
        </p:txBody>
      </p:sp>
      <p:sp>
        <p:nvSpPr>
          <p:cNvPr id="9" name="TextBox 8">
            <a:extLst>
              <a:ext uri="{FF2B5EF4-FFF2-40B4-BE49-F238E27FC236}">
                <a16:creationId xmlns:a16="http://schemas.microsoft.com/office/drawing/2014/main" id="{74B36034-2283-9FFE-96FA-BF06C2723E37}"/>
              </a:ext>
            </a:extLst>
          </p:cNvPr>
          <p:cNvSpPr txBox="1"/>
          <p:nvPr/>
        </p:nvSpPr>
        <p:spPr>
          <a:xfrm>
            <a:off x="228600" y="5361637"/>
            <a:ext cx="8602249" cy="1138773"/>
          </a:xfrm>
          <a:prstGeom prst="rect">
            <a:avLst/>
          </a:prstGeom>
          <a:noFill/>
        </p:spPr>
        <p:txBody>
          <a:bodyPr wrap="square" rtlCol="0">
            <a:spAutoFit/>
          </a:bodyPr>
          <a:lstStyle/>
          <a:p>
            <a:r>
              <a:rPr lang="en-US" sz="2400" b="1" dirty="0">
                <a:solidFill>
                  <a:schemeClr val="accent6"/>
                </a:solidFill>
              </a:rPr>
              <a:t>Outreach</a:t>
            </a:r>
            <a:r>
              <a:rPr lang="en-US" sz="2400" dirty="0"/>
              <a:t> 	</a:t>
            </a:r>
            <a:r>
              <a:rPr lang="en-US" i="1" dirty="0"/>
              <a:t>(* = bilingual materials)</a:t>
            </a:r>
            <a:r>
              <a:rPr lang="en-US" sz="2400" dirty="0"/>
              <a:t>	</a:t>
            </a:r>
          </a:p>
          <a:p>
            <a:r>
              <a:rPr lang="en-US" sz="2400" dirty="0"/>
              <a:t>	</a:t>
            </a:r>
            <a:r>
              <a:rPr lang="en-US" sz="2000" dirty="0"/>
              <a:t>Lawn signs*, postcards, community news bulletins/media*, presentations,  	project fact sheet*, social media*, La E-Kiss*, and E-updates.</a:t>
            </a:r>
          </a:p>
        </p:txBody>
      </p:sp>
    </p:spTree>
    <p:extLst>
      <p:ext uri="{BB962C8B-B14F-4D97-AF65-F5344CB8AC3E}">
        <p14:creationId xmlns:p14="http://schemas.microsoft.com/office/powerpoint/2010/main" val="548785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Comment Summary</a:t>
            </a:r>
            <a:endParaRPr lang="en-US" dirty="0"/>
          </a:p>
        </p:txBody>
      </p:sp>
      <p:sp>
        <p:nvSpPr>
          <p:cNvPr id="3" name="Content Placeholder 2"/>
          <p:cNvSpPr>
            <a:spLocks noGrp="1"/>
          </p:cNvSpPr>
          <p:nvPr>
            <p:ph idx="1"/>
          </p:nvPr>
        </p:nvSpPr>
        <p:spPr>
          <a:xfrm>
            <a:off x="228600" y="2121673"/>
            <a:ext cx="8686800" cy="4576582"/>
          </a:xfrm>
        </p:spPr>
        <p:txBody>
          <a:bodyPr/>
          <a:lstStyle/>
          <a:p>
            <a:r>
              <a:rPr lang="en-US" sz="3200" b="1" dirty="0">
                <a:solidFill>
                  <a:schemeClr val="accent6"/>
                </a:solidFill>
              </a:rPr>
              <a:t>Support for Change </a:t>
            </a:r>
          </a:p>
          <a:p>
            <a:pPr lvl="1">
              <a:buFont typeface="Courier New" panose="02070309020205020404" pitchFamily="49" charset="0"/>
              <a:buChar char="o"/>
            </a:pPr>
            <a:r>
              <a:rPr lang="en-US" dirty="0"/>
              <a:t>33% (52 out of 160 people) voted to Do Nothing </a:t>
            </a:r>
          </a:p>
          <a:p>
            <a:pPr lvl="1">
              <a:buFont typeface="Courier New" panose="02070309020205020404" pitchFamily="49" charset="0"/>
              <a:buChar char="o"/>
            </a:pPr>
            <a:r>
              <a:rPr lang="en-US" dirty="0"/>
              <a:t>67% (108 out of 160 people) voted for change</a:t>
            </a:r>
            <a:endParaRPr lang="en-US" dirty="0">
              <a:solidFill>
                <a:schemeClr val="accent6"/>
              </a:solidFill>
            </a:endParaRPr>
          </a:p>
          <a:p>
            <a:r>
              <a:rPr lang="en-US" sz="3200" b="1" dirty="0">
                <a:solidFill>
                  <a:schemeClr val="accent6"/>
                </a:solidFill>
              </a:rPr>
              <a:t>Key Concerns</a:t>
            </a:r>
          </a:p>
          <a:p>
            <a:pPr lvl="1">
              <a:buFont typeface="Courier New" panose="02070309020205020404" pitchFamily="49" charset="0"/>
              <a:buChar char="o"/>
            </a:pPr>
            <a:r>
              <a:rPr lang="en-US" dirty="0"/>
              <a:t>Protection for people walking and biking </a:t>
            </a:r>
          </a:p>
          <a:p>
            <a:pPr lvl="1">
              <a:buFont typeface="Courier New" panose="02070309020205020404" pitchFamily="49" charset="0"/>
              <a:buChar char="o"/>
            </a:pPr>
            <a:r>
              <a:rPr lang="en-US" dirty="0"/>
              <a:t>Vehicle lane reductions </a:t>
            </a:r>
          </a:p>
          <a:p>
            <a:pPr lvl="1">
              <a:buFont typeface="Courier New" panose="02070309020205020404" pitchFamily="49" charset="0"/>
              <a:buChar char="o"/>
            </a:pPr>
            <a:r>
              <a:rPr lang="en-US" dirty="0"/>
              <a:t>Safety at intersections </a:t>
            </a:r>
          </a:p>
          <a:p>
            <a:pPr lvl="1">
              <a:buFont typeface="Courier New" panose="02070309020205020404" pitchFamily="49" charset="0"/>
              <a:buChar char="o"/>
            </a:pPr>
            <a:r>
              <a:rPr lang="en-US" dirty="0"/>
              <a:t>Land development and traffic </a:t>
            </a:r>
          </a:p>
          <a:p>
            <a:pPr lvl="1">
              <a:buFont typeface="Courier New" panose="02070309020205020404" pitchFamily="49" charset="0"/>
              <a:buChar char="o"/>
            </a:pPr>
            <a:r>
              <a:rPr lang="en-US" dirty="0"/>
              <a:t>Eugene and ODOT Facilities </a:t>
            </a:r>
          </a:p>
          <a:p>
            <a:endParaRPr lang="en-US" dirty="0"/>
          </a:p>
        </p:txBody>
      </p:sp>
    </p:spTree>
    <p:extLst>
      <p:ext uri="{BB962C8B-B14F-4D97-AF65-F5344CB8AC3E}">
        <p14:creationId xmlns:p14="http://schemas.microsoft.com/office/powerpoint/2010/main" val="118446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Comment Response</a:t>
            </a:r>
          </a:p>
        </p:txBody>
      </p:sp>
      <p:sp>
        <p:nvSpPr>
          <p:cNvPr id="3" name="Content Placeholder 2"/>
          <p:cNvSpPr>
            <a:spLocks noGrp="1"/>
          </p:cNvSpPr>
          <p:nvPr>
            <p:ph idx="1"/>
          </p:nvPr>
        </p:nvSpPr>
        <p:spPr>
          <a:xfrm>
            <a:off x="151482" y="1960821"/>
            <a:ext cx="8686800" cy="4576582"/>
          </a:xfrm>
        </p:spPr>
        <p:txBody>
          <a:bodyPr/>
          <a:lstStyle/>
          <a:p>
            <a:r>
              <a:rPr lang="en-US" sz="3200" b="1" dirty="0">
                <a:solidFill>
                  <a:schemeClr val="accent6"/>
                </a:solidFill>
              </a:rPr>
              <a:t>Postpone Rebuild Alternative </a:t>
            </a:r>
            <a:r>
              <a:rPr lang="en-US" sz="2000" dirty="0">
                <a:solidFill>
                  <a:schemeClr val="accent6"/>
                </a:solidFill>
              </a:rPr>
              <a:t>                             </a:t>
            </a:r>
          </a:p>
          <a:p>
            <a:pPr lvl="1"/>
            <a:r>
              <a:rPr lang="en-US" sz="2000" dirty="0"/>
              <a:t>Eugene proposing to include area for potential future residential development</a:t>
            </a:r>
          </a:p>
          <a:p>
            <a:pPr lvl="1"/>
            <a:r>
              <a:rPr lang="en-US" sz="2000" dirty="0"/>
              <a:t>Reconstructing roadway needs to consider development needs/impacts</a:t>
            </a:r>
          </a:p>
          <a:p>
            <a:r>
              <a:rPr lang="en-US" sz="3200" b="1" dirty="0">
                <a:solidFill>
                  <a:schemeClr val="accent6"/>
                </a:solidFill>
              </a:rPr>
              <a:t>Focus on Interim Design Revisions</a:t>
            </a:r>
          </a:p>
          <a:p>
            <a:pPr lvl="1"/>
            <a:r>
              <a:rPr lang="en-US" sz="2200" b="1" dirty="0"/>
              <a:t>Safety</a:t>
            </a:r>
          </a:p>
          <a:p>
            <a:pPr lvl="2"/>
            <a:r>
              <a:rPr lang="en-US" sz="1800" dirty="0"/>
              <a:t>Roadway designs that mitigate high-risk crash types (T-bone and head-on) and intersections (Forest Blvd and Eldon Schafer Dr.) </a:t>
            </a:r>
          </a:p>
          <a:p>
            <a:pPr lvl="2"/>
            <a:r>
              <a:rPr lang="en-US" sz="1800" dirty="0"/>
              <a:t>Protect vulnerable users (people walking and biking)</a:t>
            </a:r>
          </a:p>
          <a:p>
            <a:pPr lvl="1"/>
            <a:r>
              <a:rPr lang="en-US" sz="2200" b="1" dirty="0"/>
              <a:t>Equity</a:t>
            </a:r>
            <a:r>
              <a:rPr lang="en-US" sz="2200" dirty="0"/>
              <a:t> </a:t>
            </a:r>
          </a:p>
          <a:p>
            <a:pPr lvl="2"/>
            <a:r>
              <a:rPr lang="en-US" sz="1800" dirty="0"/>
              <a:t>Expand transportation options and access to LCC</a:t>
            </a:r>
          </a:p>
          <a:p>
            <a:pPr lvl="2"/>
            <a:r>
              <a:rPr lang="en-US" sz="1800" dirty="0"/>
              <a:t>Address historical underinvestment in walking and biking for people who lack reliable access to cars </a:t>
            </a:r>
          </a:p>
          <a:p>
            <a:pPr marL="914400" lvl="2" indent="0">
              <a:buNone/>
            </a:pPr>
            <a:endParaRPr lang="en-US" sz="1800" dirty="0"/>
          </a:p>
          <a:p>
            <a:pPr marL="0" indent="0">
              <a:buNone/>
            </a:pPr>
            <a:endParaRPr lang="en-US" dirty="0"/>
          </a:p>
          <a:p>
            <a:endParaRPr lang="en-US" dirty="0"/>
          </a:p>
        </p:txBody>
      </p:sp>
    </p:spTree>
    <p:extLst>
      <p:ext uri="{BB962C8B-B14F-4D97-AF65-F5344CB8AC3E}">
        <p14:creationId xmlns:p14="http://schemas.microsoft.com/office/powerpoint/2010/main" val="3686663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view of a city&#10;&#10;Description automatically generated with low confidence">
            <a:extLst>
              <a:ext uri="{FF2B5EF4-FFF2-40B4-BE49-F238E27FC236}">
                <a16:creationId xmlns:a16="http://schemas.microsoft.com/office/drawing/2014/main" id="{94888AAC-EBF6-49FF-80EB-0CBB37EF6CB7}"/>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6501" b="-54"/>
          <a:stretch/>
        </p:blipFill>
        <p:spPr>
          <a:xfrm>
            <a:off x="7972" y="704072"/>
            <a:ext cx="9144000" cy="5143500"/>
          </a:xfrm>
          <a:prstGeom prst="rect">
            <a:avLst/>
          </a:prstGeom>
        </p:spPr>
      </p:pic>
      <p:sp>
        <p:nvSpPr>
          <p:cNvPr id="16" name="Rectangle: Rounded Corners 15">
            <a:extLst>
              <a:ext uri="{FF2B5EF4-FFF2-40B4-BE49-F238E27FC236}">
                <a16:creationId xmlns:a16="http://schemas.microsoft.com/office/drawing/2014/main" id="{1E3E6F85-F76F-45BE-85A7-607B76450ADE}"/>
              </a:ext>
            </a:extLst>
          </p:cNvPr>
          <p:cNvSpPr/>
          <p:nvPr/>
        </p:nvSpPr>
        <p:spPr>
          <a:xfrm rot="2256990">
            <a:off x="2185195" y="2121577"/>
            <a:ext cx="6104843" cy="2616066"/>
          </a:xfrm>
          <a:custGeom>
            <a:avLst/>
            <a:gdLst>
              <a:gd name="connsiteX0" fmla="*/ 0 w 3706755"/>
              <a:gd name="connsiteY0" fmla="*/ 109104 h 654612"/>
              <a:gd name="connsiteX1" fmla="*/ 109104 w 3706755"/>
              <a:gd name="connsiteY1" fmla="*/ 0 h 654612"/>
              <a:gd name="connsiteX2" fmla="*/ 3597651 w 3706755"/>
              <a:gd name="connsiteY2" fmla="*/ 0 h 654612"/>
              <a:gd name="connsiteX3" fmla="*/ 3706755 w 3706755"/>
              <a:gd name="connsiteY3" fmla="*/ 109104 h 654612"/>
              <a:gd name="connsiteX4" fmla="*/ 3706755 w 3706755"/>
              <a:gd name="connsiteY4" fmla="*/ 545508 h 654612"/>
              <a:gd name="connsiteX5" fmla="*/ 3597651 w 3706755"/>
              <a:gd name="connsiteY5" fmla="*/ 654612 h 654612"/>
              <a:gd name="connsiteX6" fmla="*/ 109104 w 3706755"/>
              <a:gd name="connsiteY6" fmla="*/ 654612 h 654612"/>
              <a:gd name="connsiteX7" fmla="*/ 0 w 3706755"/>
              <a:gd name="connsiteY7" fmla="*/ 545508 h 654612"/>
              <a:gd name="connsiteX8" fmla="*/ 0 w 3706755"/>
              <a:gd name="connsiteY8" fmla="*/ 109104 h 654612"/>
              <a:gd name="connsiteX0" fmla="*/ 0 w 3706755"/>
              <a:gd name="connsiteY0" fmla="*/ 109104 h 654612"/>
              <a:gd name="connsiteX1" fmla="*/ 109104 w 3706755"/>
              <a:gd name="connsiteY1" fmla="*/ 0 h 654612"/>
              <a:gd name="connsiteX2" fmla="*/ 330319 w 3706755"/>
              <a:gd name="connsiteY2" fmla="*/ 1131 h 654612"/>
              <a:gd name="connsiteX3" fmla="*/ 3597651 w 3706755"/>
              <a:gd name="connsiteY3" fmla="*/ 0 h 654612"/>
              <a:gd name="connsiteX4" fmla="*/ 3706755 w 3706755"/>
              <a:gd name="connsiteY4" fmla="*/ 109104 h 654612"/>
              <a:gd name="connsiteX5" fmla="*/ 3706755 w 3706755"/>
              <a:gd name="connsiteY5" fmla="*/ 545508 h 654612"/>
              <a:gd name="connsiteX6" fmla="*/ 3597651 w 3706755"/>
              <a:gd name="connsiteY6" fmla="*/ 654612 h 654612"/>
              <a:gd name="connsiteX7" fmla="*/ 109104 w 3706755"/>
              <a:gd name="connsiteY7" fmla="*/ 654612 h 654612"/>
              <a:gd name="connsiteX8" fmla="*/ 0 w 3706755"/>
              <a:gd name="connsiteY8" fmla="*/ 545508 h 654612"/>
              <a:gd name="connsiteX9" fmla="*/ 0 w 3706755"/>
              <a:gd name="connsiteY9" fmla="*/ 109104 h 654612"/>
              <a:gd name="connsiteX0" fmla="*/ 0 w 3706755"/>
              <a:gd name="connsiteY0" fmla="*/ 109104 h 654612"/>
              <a:gd name="connsiteX1" fmla="*/ 109104 w 3706755"/>
              <a:gd name="connsiteY1" fmla="*/ 0 h 654612"/>
              <a:gd name="connsiteX2" fmla="*/ 178752 w 3706755"/>
              <a:gd name="connsiteY2" fmla="*/ 3802 h 654612"/>
              <a:gd name="connsiteX3" fmla="*/ 330319 w 3706755"/>
              <a:gd name="connsiteY3" fmla="*/ 1131 h 654612"/>
              <a:gd name="connsiteX4" fmla="*/ 3597651 w 3706755"/>
              <a:gd name="connsiteY4" fmla="*/ 0 h 654612"/>
              <a:gd name="connsiteX5" fmla="*/ 3706755 w 3706755"/>
              <a:gd name="connsiteY5" fmla="*/ 109104 h 654612"/>
              <a:gd name="connsiteX6" fmla="*/ 3706755 w 3706755"/>
              <a:gd name="connsiteY6" fmla="*/ 545508 h 654612"/>
              <a:gd name="connsiteX7" fmla="*/ 3597651 w 3706755"/>
              <a:gd name="connsiteY7" fmla="*/ 654612 h 654612"/>
              <a:gd name="connsiteX8" fmla="*/ 109104 w 3706755"/>
              <a:gd name="connsiteY8" fmla="*/ 654612 h 654612"/>
              <a:gd name="connsiteX9" fmla="*/ 0 w 3706755"/>
              <a:gd name="connsiteY9" fmla="*/ 545508 h 654612"/>
              <a:gd name="connsiteX10" fmla="*/ 0 w 3706755"/>
              <a:gd name="connsiteY10" fmla="*/ 109104 h 654612"/>
              <a:gd name="connsiteX0" fmla="*/ 0 w 3706755"/>
              <a:gd name="connsiteY0" fmla="*/ 109104 h 654612"/>
              <a:gd name="connsiteX1" fmla="*/ 109104 w 3706755"/>
              <a:gd name="connsiteY1" fmla="*/ 0 h 654612"/>
              <a:gd name="connsiteX2" fmla="*/ 178752 w 3706755"/>
              <a:gd name="connsiteY2" fmla="*/ 3802 h 654612"/>
              <a:gd name="connsiteX3" fmla="*/ 330319 w 3706755"/>
              <a:gd name="connsiteY3" fmla="*/ 1131 h 654612"/>
              <a:gd name="connsiteX4" fmla="*/ 3597651 w 3706755"/>
              <a:gd name="connsiteY4" fmla="*/ 0 h 654612"/>
              <a:gd name="connsiteX5" fmla="*/ 3706755 w 3706755"/>
              <a:gd name="connsiteY5" fmla="*/ 109104 h 654612"/>
              <a:gd name="connsiteX6" fmla="*/ 3706755 w 3706755"/>
              <a:gd name="connsiteY6" fmla="*/ 545508 h 654612"/>
              <a:gd name="connsiteX7" fmla="*/ 3597651 w 3706755"/>
              <a:gd name="connsiteY7" fmla="*/ 654612 h 654612"/>
              <a:gd name="connsiteX8" fmla="*/ 325561 w 3706755"/>
              <a:gd name="connsiteY8" fmla="*/ 650020 h 654612"/>
              <a:gd name="connsiteX9" fmla="*/ 109104 w 3706755"/>
              <a:gd name="connsiteY9" fmla="*/ 654612 h 654612"/>
              <a:gd name="connsiteX10" fmla="*/ 0 w 3706755"/>
              <a:gd name="connsiteY10" fmla="*/ 545508 h 654612"/>
              <a:gd name="connsiteX11" fmla="*/ 0 w 3706755"/>
              <a:gd name="connsiteY11" fmla="*/ 109104 h 654612"/>
              <a:gd name="connsiteX0" fmla="*/ 495768 w 4202523"/>
              <a:gd name="connsiteY0" fmla="*/ 109104 h 1499025"/>
              <a:gd name="connsiteX1" fmla="*/ 604872 w 4202523"/>
              <a:gd name="connsiteY1" fmla="*/ 0 h 1499025"/>
              <a:gd name="connsiteX2" fmla="*/ 674520 w 4202523"/>
              <a:gd name="connsiteY2" fmla="*/ 3802 h 1499025"/>
              <a:gd name="connsiteX3" fmla="*/ 826087 w 4202523"/>
              <a:gd name="connsiteY3" fmla="*/ 1131 h 1499025"/>
              <a:gd name="connsiteX4" fmla="*/ 4093419 w 4202523"/>
              <a:gd name="connsiteY4" fmla="*/ 0 h 1499025"/>
              <a:gd name="connsiteX5" fmla="*/ 4202523 w 4202523"/>
              <a:gd name="connsiteY5" fmla="*/ 109104 h 1499025"/>
              <a:gd name="connsiteX6" fmla="*/ 4202523 w 4202523"/>
              <a:gd name="connsiteY6" fmla="*/ 545508 h 1499025"/>
              <a:gd name="connsiteX7" fmla="*/ 4093419 w 4202523"/>
              <a:gd name="connsiteY7" fmla="*/ 654612 h 1499025"/>
              <a:gd name="connsiteX8" fmla="*/ 821329 w 4202523"/>
              <a:gd name="connsiteY8" fmla="*/ 650020 h 1499025"/>
              <a:gd name="connsiteX9" fmla="*/ 4601 w 4202523"/>
              <a:gd name="connsiteY9" fmla="*/ 1499025 h 1499025"/>
              <a:gd name="connsiteX10" fmla="*/ 495768 w 4202523"/>
              <a:gd name="connsiteY10" fmla="*/ 545508 h 1499025"/>
              <a:gd name="connsiteX11" fmla="*/ 495768 w 4202523"/>
              <a:gd name="connsiteY11" fmla="*/ 109104 h 1499025"/>
              <a:gd name="connsiteX0" fmla="*/ 709524 w 4416279"/>
              <a:gd name="connsiteY0" fmla="*/ 109104 h 1562919"/>
              <a:gd name="connsiteX1" fmla="*/ 818628 w 4416279"/>
              <a:gd name="connsiteY1" fmla="*/ 0 h 1562919"/>
              <a:gd name="connsiteX2" fmla="*/ 888276 w 4416279"/>
              <a:gd name="connsiteY2" fmla="*/ 3802 h 1562919"/>
              <a:gd name="connsiteX3" fmla="*/ 1039843 w 4416279"/>
              <a:gd name="connsiteY3" fmla="*/ 1131 h 1562919"/>
              <a:gd name="connsiteX4" fmla="*/ 4307175 w 4416279"/>
              <a:gd name="connsiteY4" fmla="*/ 0 h 1562919"/>
              <a:gd name="connsiteX5" fmla="*/ 4416279 w 4416279"/>
              <a:gd name="connsiteY5" fmla="*/ 109104 h 1562919"/>
              <a:gd name="connsiteX6" fmla="*/ 4416279 w 4416279"/>
              <a:gd name="connsiteY6" fmla="*/ 545508 h 1562919"/>
              <a:gd name="connsiteX7" fmla="*/ 4307175 w 4416279"/>
              <a:gd name="connsiteY7" fmla="*/ 654612 h 1562919"/>
              <a:gd name="connsiteX8" fmla="*/ 1035085 w 4416279"/>
              <a:gd name="connsiteY8" fmla="*/ 650020 h 1562919"/>
              <a:gd name="connsiteX9" fmla="*/ 218357 w 4416279"/>
              <a:gd name="connsiteY9" fmla="*/ 1499025 h 1562919"/>
              <a:gd name="connsiteX10" fmla="*/ 0 w 4416279"/>
              <a:gd name="connsiteY10" fmla="*/ 1544337 h 1562919"/>
              <a:gd name="connsiteX11" fmla="*/ 709524 w 4416279"/>
              <a:gd name="connsiteY11" fmla="*/ 109104 h 1562919"/>
              <a:gd name="connsiteX0" fmla="*/ 0 w 4728249"/>
              <a:gd name="connsiteY0" fmla="*/ 1449276 h 1562919"/>
              <a:gd name="connsiteX1" fmla="*/ 1130598 w 4728249"/>
              <a:gd name="connsiteY1" fmla="*/ 0 h 1562919"/>
              <a:gd name="connsiteX2" fmla="*/ 1200246 w 4728249"/>
              <a:gd name="connsiteY2" fmla="*/ 3802 h 1562919"/>
              <a:gd name="connsiteX3" fmla="*/ 1351813 w 4728249"/>
              <a:gd name="connsiteY3" fmla="*/ 1131 h 1562919"/>
              <a:gd name="connsiteX4" fmla="*/ 4619145 w 4728249"/>
              <a:gd name="connsiteY4" fmla="*/ 0 h 1562919"/>
              <a:gd name="connsiteX5" fmla="*/ 4728249 w 4728249"/>
              <a:gd name="connsiteY5" fmla="*/ 109104 h 1562919"/>
              <a:gd name="connsiteX6" fmla="*/ 4728249 w 4728249"/>
              <a:gd name="connsiteY6" fmla="*/ 545508 h 1562919"/>
              <a:gd name="connsiteX7" fmla="*/ 4619145 w 4728249"/>
              <a:gd name="connsiteY7" fmla="*/ 654612 h 1562919"/>
              <a:gd name="connsiteX8" fmla="*/ 1347055 w 4728249"/>
              <a:gd name="connsiteY8" fmla="*/ 650020 h 1562919"/>
              <a:gd name="connsiteX9" fmla="*/ 530327 w 4728249"/>
              <a:gd name="connsiteY9" fmla="*/ 1499025 h 1562919"/>
              <a:gd name="connsiteX10" fmla="*/ 311970 w 4728249"/>
              <a:gd name="connsiteY10" fmla="*/ 1544337 h 1562919"/>
              <a:gd name="connsiteX11" fmla="*/ 0 w 4728249"/>
              <a:gd name="connsiteY11" fmla="*/ 1449276 h 1562919"/>
              <a:gd name="connsiteX0" fmla="*/ 68647 w 4796896"/>
              <a:gd name="connsiteY0" fmla="*/ 1449276 h 1562919"/>
              <a:gd name="connsiteX1" fmla="*/ 17924 w 4796896"/>
              <a:gd name="connsiteY1" fmla="*/ 1349210 h 1562919"/>
              <a:gd name="connsiteX2" fmla="*/ 1268893 w 4796896"/>
              <a:gd name="connsiteY2" fmla="*/ 3802 h 1562919"/>
              <a:gd name="connsiteX3" fmla="*/ 1420460 w 4796896"/>
              <a:gd name="connsiteY3" fmla="*/ 1131 h 1562919"/>
              <a:gd name="connsiteX4" fmla="*/ 4687792 w 4796896"/>
              <a:gd name="connsiteY4" fmla="*/ 0 h 1562919"/>
              <a:gd name="connsiteX5" fmla="*/ 4796896 w 4796896"/>
              <a:gd name="connsiteY5" fmla="*/ 109104 h 1562919"/>
              <a:gd name="connsiteX6" fmla="*/ 4796896 w 4796896"/>
              <a:gd name="connsiteY6" fmla="*/ 545508 h 1562919"/>
              <a:gd name="connsiteX7" fmla="*/ 4687792 w 4796896"/>
              <a:gd name="connsiteY7" fmla="*/ 654612 h 1562919"/>
              <a:gd name="connsiteX8" fmla="*/ 1415702 w 4796896"/>
              <a:gd name="connsiteY8" fmla="*/ 650020 h 1562919"/>
              <a:gd name="connsiteX9" fmla="*/ 598974 w 4796896"/>
              <a:gd name="connsiteY9" fmla="*/ 1499025 h 1562919"/>
              <a:gd name="connsiteX10" fmla="*/ 380617 w 4796896"/>
              <a:gd name="connsiteY10" fmla="*/ 1544337 h 1562919"/>
              <a:gd name="connsiteX11" fmla="*/ 68647 w 4796896"/>
              <a:gd name="connsiteY11" fmla="*/ 1449276 h 1562919"/>
              <a:gd name="connsiteX0" fmla="*/ 68647 w 4796896"/>
              <a:gd name="connsiteY0" fmla="*/ 1449276 h 1562919"/>
              <a:gd name="connsiteX1" fmla="*/ 17924 w 4796896"/>
              <a:gd name="connsiteY1" fmla="*/ 1349210 h 1562919"/>
              <a:gd name="connsiteX2" fmla="*/ 499446 w 4796896"/>
              <a:gd name="connsiteY2" fmla="*/ 833728 h 1562919"/>
              <a:gd name="connsiteX3" fmla="*/ 1268893 w 4796896"/>
              <a:gd name="connsiteY3" fmla="*/ 3802 h 1562919"/>
              <a:gd name="connsiteX4" fmla="*/ 1420460 w 4796896"/>
              <a:gd name="connsiteY4" fmla="*/ 1131 h 1562919"/>
              <a:gd name="connsiteX5" fmla="*/ 4687792 w 4796896"/>
              <a:gd name="connsiteY5" fmla="*/ 0 h 1562919"/>
              <a:gd name="connsiteX6" fmla="*/ 4796896 w 4796896"/>
              <a:gd name="connsiteY6" fmla="*/ 109104 h 1562919"/>
              <a:gd name="connsiteX7" fmla="*/ 4796896 w 4796896"/>
              <a:gd name="connsiteY7" fmla="*/ 545508 h 1562919"/>
              <a:gd name="connsiteX8" fmla="*/ 4687792 w 4796896"/>
              <a:gd name="connsiteY8" fmla="*/ 654612 h 1562919"/>
              <a:gd name="connsiteX9" fmla="*/ 1415702 w 4796896"/>
              <a:gd name="connsiteY9" fmla="*/ 650020 h 1562919"/>
              <a:gd name="connsiteX10" fmla="*/ 598974 w 4796896"/>
              <a:gd name="connsiteY10" fmla="*/ 1499025 h 1562919"/>
              <a:gd name="connsiteX11" fmla="*/ 380617 w 4796896"/>
              <a:gd name="connsiteY11" fmla="*/ 1544337 h 1562919"/>
              <a:gd name="connsiteX12" fmla="*/ 68647 w 4796896"/>
              <a:gd name="connsiteY12"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268893 w 4796896"/>
              <a:gd name="connsiteY3" fmla="*/ 3802 h 1562919"/>
              <a:gd name="connsiteX4" fmla="*/ 1420460 w 4796896"/>
              <a:gd name="connsiteY4" fmla="*/ 1131 h 1562919"/>
              <a:gd name="connsiteX5" fmla="*/ 4687792 w 4796896"/>
              <a:gd name="connsiteY5" fmla="*/ 0 h 1562919"/>
              <a:gd name="connsiteX6" fmla="*/ 4796896 w 4796896"/>
              <a:gd name="connsiteY6" fmla="*/ 109104 h 1562919"/>
              <a:gd name="connsiteX7" fmla="*/ 4796896 w 4796896"/>
              <a:gd name="connsiteY7" fmla="*/ 545508 h 1562919"/>
              <a:gd name="connsiteX8" fmla="*/ 4687792 w 4796896"/>
              <a:gd name="connsiteY8" fmla="*/ 654612 h 1562919"/>
              <a:gd name="connsiteX9" fmla="*/ 1415702 w 4796896"/>
              <a:gd name="connsiteY9" fmla="*/ 650020 h 1562919"/>
              <a:gd name="connsiteX10" fmla="*/ 598974 w 4796896"/>
              <a:gd name="connsiteY10" fmla="*/ 1499025 h 1562919"/>
              <a:gd name="connsiteX11" fmla="*/ 380617 w 4796896"/>
              <a:gd name="connsiteY11" fmla="*/ 1544337 h 1562919"/>
              <a:gd name="connsiteX12" fmla="*/ 68647 w 4796896"/>
              <a:gd name="connsiteY12"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612492 w 4796896"/>
              <a:gd name="connsiteY3" fmla="*/ 650054 h 1562919"/>
              <a:gd name="connsiteX4" fmla="*/ 1268893 w 4796896"/>
              <a:gd name="connsiteY4" fmla="*/ 3802 h 1562919"/>
              <a:gd name="connsiteX5" fmla="*/ 1420460 w 4796896"/>
              <a:gd name="connsiteY5" fmla="*/ 1131 h 1562919"/>
              <a:gd name="connsiteX6" fmla="*/ 4687792 w 4796896"/>
              <a:gd name="connsiteY6" fmla="*/ 0 h 1562919"/>
              <a:gd name="connsiteX7" fmla="*/ 4796896 w 4796896"/>
              <a:gd name="connsiteY7" fmla="*/ 109104 h 1562919"/>
              <a:gd name="connsiteX8" fmla="*/ 4796896 w 4796896"/>
              <a:gd name="connsiteY8" fmla="*/ 545508 h 1562919"/>
              <a:gd name="connsiteX9" fmla="*/ 4687792 w 4796896"/>
              <a:gd name="connsiteY9" fmla="*/ 654612 h 1562919"/>
              <a:gd name="connsiteX10" fmla="*/ 1415702 w 4796896"/>
              <a:gd name="connsiteY10" fmla="*/ 650020 h 1562919"/>
              <a:gd name="connsiteX11" fmla="*/ 598974 w 4796896"/>
              <a:gd name="connsiteY11" fmla="*/ 1499025 h 1562919"/>
              <a:gd name="connsiteX12" fmla="*/ 380617 w 4796896"/>
              <a:gd name="connsiteY12" fmla="*/ 1544337 h 1562919"/>
              <a:gd name="connsiteX13" fmla="*/ 68647 w 4796896"/>
              <a:gd name="connsiteY13"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1268893 w 4796896"/>
              <a:gd name="connsiteY4" fmla="*/ 3802 h 1562919"/>
              <a:gd name="connsiteX5" fmla="*/ 1420460 w 4796896"/>
              <a:gd name="connsiteY5" fmla="*/ 1131 h 1562919"/>
              <a:gd name="connsiteX6" fmla="*/ 4687792 w 4796896"/>
              <a:gd name="connsiteY6" fmla="*/ 0 h 1562919"/>
              <a:gd name="connsiteX7" fmla="*/ 4796896 w 4796896"/>
              <a:gd name="connsiteY7" fmla="*/ 109104 h 1562919"/>
              <a:gd name="connsiteX8" fmla="*/ 4796896 w 4796896"/>
              <a:gd name="connsiteY8" fmla="*/ 545508 h 1562919"/>
              <a:gd name="connsiteX9" fmla="*/ 4687792 w 4796896"/>
              <a:gd name="connsiteY9" fmla="*/ 654612 h 1562919"/>
              <a:gd name="connsiteX10" fmla="*/ 1415702 w 4796896"/>
              <a:gd name="connsiteY10" fmla="*/ 650020 h 1562919"/>
              <a:gd name="connsiteX11" fmla="*/ 598974 w 4796896"/>
              <a:gd name="connsiteY11" fmla="*/ 1499025 h 1562919"/>
              <a:gd name="connsiteX12" fmla="*/ 380617 w 4796896"/>
              <a:gd name="connsiteY12" fmla="*/ 1544337 h 1562919"/>
              <a:gd name="connsiteX13" fmla="*/ 68647 w 4796896"/>
              <a:gd name="connsiteY13"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884056 w 4796896"/>
              <a:gd name="connsiteY4" fmla="*/ 410074 h 1562919"/>
              <a:gd name="connsiteX5" fmla="*/ 1268893 w 4796896"/>
              <a:gd name="connsiteY5" fmla="*/ 3802 h 1562919"/>
              <a:gd name="connsiteX6" fmla="*/ 1420460 w 4796896"/>
              <a:gd name="connsiteY6" fmla="*/ 1131 h 1562919"/>
              <a:gd name="connsiteX7" fmla="*/ 4687792 w 4796896"/>
              <a:gd name="connsiteY7" fmla="*/ 0 h 1562919"/>
              <a:gd name="connsiteX8" fmla="*/ 4796896 w 4796896"/>
              <a:gd name="connsiteY8" fmla="*/ 109104 h 1562919"/>
              <a:gd name="connsiteX9" fmla="*/ 4796896 w 4796896"/>
              <a:gd name="connsiteY9" fmla="*/ 545508 h 1562919"/>
              <a:gd name="connsiteX10" fmla="*/ 4687792 w 4796896"/>
              <a:gd name="connsiteY10" fmla="*/ 654612 h 1562919"/>
              <a:gd name="connsiteX11" fmla="*/ 1415702 w 4796896"/>
              <a:gd name="connsiteY11" fmla="*/ 650020 h 1562919"/>
              <a:gd name="connsiteX12" fmla="*/ 598974 w 4796896"/>
              <a:gd name="connsiteY12" fmla="*/ 1499025 h 1562919"/>
              <a:gd name="connsiteX13" fmla="*/ 380617 w 4796896"/>
              <a:gd name="connsiteY13" fmla="*/ 1544337 h 1562919"/>
              <a:gd name="connsiteX14" fmla="*/ 68647 w 4796896"/>
              <a:gd name="connsiteY14"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1268893 w 4796896"/>
              <a:gd name="connsiteY5" fmla="*/ 3802 h 1562919"/>
              <a:gd name="connsiteX6" fmla="*/ 1420460 w 4796896"/>
              <a:gd name="connsiteY6" fmla="*/ 1131 h 1562919"/>
              <a:gd name="connsiteX7" fmla="*/ 4687792 w 4796896"/>
              <a:gd name="connsiteY7" fmla="*/ 0 h 1562919"/>
              <a:gd name="connsiteX8" fmla="*/ 4796896 w 4796896"/>
              <a:gd name="connsiteY8" fmla="*/ 109104 h 1562919"/>
              <a:gd name="connsiteX9" fmla="*/ 4796896 w 4796896"/>
              <a:gd name="connsiteY9" fmla="*/ 545508 h 1562919"/>
              <a:gd name="connsiteX10" fmla="*/ 4687792 w 4796896"/>
              <a:gd name="connsiteY10" fmla="*/ 654612 h 1562919"/>
              <a:gd name="connsiteX11" fmla="*/ 1415702 w 4796896"/>
              <a:gd name="connsiteY11" fmla="*/ 650020 h 1562919"/>
              <a:gd name="connsiteX12" fmla="*/ 598974 w 4796896"/>
              <a:gd name="connsiteY12" fmla="*/ 1499025 h 1562919"/>
              <a:gd name="connsiteX13" fmla="*/ 380617 w 4796896"/>
              <a:gd name="connsiteY13" fmla="*/ 1544337 h 1562919"/>
              <a:gd name="connsiteX14" fmla="*/ 68647 w 4796896"/>
              <a:gd name="connsiteY14"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949163 w 4796896"/>
              <a:gd name="connsiteY5" fmla="*/ 443300 h 1562919"/>
              <a:gd name="connsiteX6" fmla="*/ 1268893 w 4796896"/>
              <a:gd name="connsiteY6" fmla="*/ 3802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1268893 w 4796896"/>
              <a:gd name="connsiteY6" fmla="*/ 3802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1005913 w 4796896"/>
              <a:gd name="connsiteY6" fmla="*/ 368848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995707 w 4796896"/>
              <a:gd name="connsiteY6" fmla="*/ 332818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1415702 w 4796896"/>
              <a:gd name="connsiteY12" fmla="*/ 650020 h 1562919"/>
              <a:gd name="connsiteX13" fmla="*/ 598974 w 4796896"/>
              <a:gd name="connsiteY13" fmla="*/ 1499025 h 1562919"/>
              <a:gd name="connsiteX14" fmla="*/ 380617 w 4796896"/>
              <a:gd name="connsiteY14" fmla="*/ 1544337 h 1562919"/>
              <a:gd name="connsiteX15" fmla="*/ 68647 w 4796896"/>
              <a:gd name="connsiteY15"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995707 w 4796896"/>
              <a:gd name="connsiteY6" fmla="*/ 332818 h 1562919"/>
              <a:gd name="connsiteX7" fmla="*/ 1420460 w 4796896"/>
              <a:gd name="connsiteY7" fmla="*/ 1131 h 1562919"/>
              <a:gd name="connsiteX8" fmla="*/ 4687792 w 4796896"/>
              <a:gd name="connsiteY8" fmla="*/ 0 h 1562919"/>
              <a:gd name="connsiteX9" fmla="*/ 4796896 w 4796896"/>
              <a:gd name="connsiteY9" fmla="*/ 109104 h 1562919"/>
              <a:gd name="connsiteX10" fmla="*/ 4796896 w 4796896"/>
              <a:gd name="connsiteY10" fmla="*/ 545508 h 1562919"/>
              <a:gd name="connsiteX11" fmla="*/ 4687792 w 4796896"/>
              <a:gd name="connsiteY11" fmla="*/ 654612 h 1562919"/>
              <a:gd name="connsiteX12" fmla="*/ 4623034 w 4796896"/>
              <a:gd name="connsiteY12" fmla="*/ 654121 h 1562919"/>
              <a:gd name="connsiteX13" fmla="*/ 1415702 w 4796896"/>
              <a:gd name="connsiteY13" fmla="*/ 650020 h 1562919"/>
              <a:gd name="connsiteX14" fmla="*/ 598974 w 4796896"/>
              <a:gd name="connsiteY14" fmla="*/ 1499025 h 1562919"/>
              <a:gd name="connsiteX15" fmla="*/ 380617 w 4796896"/>
              <a:gd name="connsiteY15" fmla="*/ 1544337 h 1562919"/>
              <a:gd name="connsiteX16" fmla="*/ 68647 w 4796896"/>
              <a:gd name="connsiteY16" fmla="*/ 1449276 h 1562919"/>
              <a:gd name="connsiteX0" fmla="*/ 68647 w 4796896"/>
              <a:gd name="connsiteY0" fmla="*/ 1449276 h 1562919"/>
              <a:gd name="connsiteX1" fmla="*/ 17924 w 4796896"/>
              <a:gd name="connsiteY1" fmla="*/ 1349210 h 1562919"/>
              <a:gd name="connsiteX2" fmla="*/ 72798 w 4796896"/>
              <a:gd name="connsiteY2" fmla="*/ 1180044 h 1562919"/>
              <a:gd name="connsiteX3" fmla="*/ 175782 w 4796896"/>
              <a:gd name="connsiteY3" fmla="*/ 1131412 h 1562919"/>
              <a:gd name="connsiteX4" fmla="*/ 407312 w 4796896"/>
              <a:gd name="connsiteY4" fmla="*/ 1181249 h 1562919"/>
              <a:gd name="connsiteX5" fmla="*/ 579324 w 4796896"/>
              <a:gd name="connsiteY5" fmla="*/ 1039922 h 1562919"/>
              <a:gd name="connsiteX6" fmla="*/ 995707 w 4796896"/>
              <a:gd name="connsiteY6" fmla="*/ 332818 h 1562919"/>
              <a:gd name="connsiteX7" fmla="*/ 1420460 w 4796896"/>
              <a:gd name="connsiteY7" fmla="*/ 1131 h 1562919"/>
              <a:gd name="connsiteX8" fmla="*/ 4572890 w 4796896"/>
              <a:gd name="connsiteY8" fmla="*/ 8033 h 1562919"/>
              <a:gd name="connsiteX9" fmla="*/ 4687792 w 4796896"/>
              <a:gd name="connsiteY9" fmla="*/ 0 h 1562919"/>
              <a:gd name="connsiteX10" fmla="*/ 4796896 w 4796896"/>
              <a:gd name="connsiteY10" fmla="*/ 109104 h 1562919"/>
              <a:gd name="connsiteX11" fmla="*/ 4796896 w 4796896"/>
              <a:gd name="connsiteY11" fmla="*/ 545508 h 1562919"/>
              <a:gd name="connsiteX12" fmla="*/ 4687792 w 4796896"/>
              <a:gd name="connsiteY12" fmla="*/ 654612 h 1562919"/>
              <a:gd name="connsiteX13" fmla="*/ 4623034 w 4796896"/>
              <a:gd name="connsiteY13" fmla="*/ 654121 h 1562919"/>
              <a:gd name="connsiteX14" fmla="*/ 1415702 w 4796896"/>
              <a:gd name="connsiteY14" fmla="*/ 650020 h 1562919"/>
              <a:gd name="connsiteX15" fmla="*/ 598974 w 4796896"/>
              <a:gd name="connsiteY15" fmla="*/ 1499025 h 1562919"/>
              <a:gd name="connsiteX16" fmla="*/ 380617 w 4796896"/>
              <a:gd name="connsiteY16" fmla="*/ 1544337 h 1562919"/>
              <a:gd name="connsiteX17" fmla="*/ 68647 w 4796896"/>
              <a:gd name="connsiteY17" fmla="*/ 1449276 h 1562919"/>
              <a:gd name="connsiteX0" fmla="*/ 68647 w 7928705"/>
              <a:gd name="connsiteY0" fmla="*/ 3362180 h 3475823"/>
              <a:gd name="connsiteX1" fmla="*/ 17924 w 7928705"/>
              <a:gd name="connsiteY1" fmla="*/ 3262114 h 3475823"/>
              <a:gd name="connsiteX2" fmla="*/ 72798 w 7928705"/>
              <a:gd name="connsiteY2" fmla="*/ 3092948 h 3475823"/>
              <a:gd name="connsiteX3" fmla="*/ 175782 w 7928705"/>
              <a:gd name="connsiteY3" fmla="*/ 3044316 h 3475823"/>
              <a:gd name="connsiteX4" fmla="*/ 407312 w 7928705"/>
              <a:gd name="connsiteY4" fmla="*/ 3094153 h 3475823"/>
              <a:gd name="connsiteX5" fmla="*/ 579324 w 7928705"/>
              <a:gd name="connsiteY5" fmla="*/ 2952826 h 3475823"/>
              <a:gd name="connsiteX6" fmla="*/ 995707 w 7928705"/>
              <a:gd name="connsiteY6" fmla="*/ 2245722 h 3475823"/>
              <a:gd name="connsiteX7" fmla="*/ 1420460 w 7928705"/>
              <a:gd name="connsiteY7" fmla="*/ 1914035 h 3475823"/>
              <a:gd name="connsiteX8" fmla="*/ 4572890 w 7928705"/>
              <a:gd name="connsiteY8" fmla="*/ 1920937 h 3475823"/>
              <a:gd name="connsiteX9" fmla="*/ 7927863 w 7928705"/>
              <a:gd name="connsiteY9" fmla="*/ 0 h 3475823"/>
              <a:gd name="connsiteX10" fmla="*/ 4796896 w 7928705"/>
              <a:gd name="connsiteY10" fmla="*/ 2022008 h 3475823"/>
              <a:gd name="connsiteX11" fmla="*/ 4796896 w 7928705"/>
              <a:gd name="connsiteY11" fmla="*/ 2458412 h 3475823"/>
              <a:gd name="connsiteX12" fmla="*/ 4687792 w 7928705"/>
              <a:gd name="connsiteY12" fmla="*/ 2567516 h 3475823"/>
              <a:gd name="connsiteX13" fmla="*/ 4623034 w 7928705"/>
              <a:gd name="connsiteY13" fmla="*/ 2567025 h 3475823"/>
              <a:gd name="connsiteX14" fmla="*/ 1415702 w 7928705"/>
              <a:gd name="connsiteY14" fmla="*/ 2562924 h 3475823"/>
              <a:gd name="connsiteX15" fmla="*/ 598974 w 7928705"/>
              <a:gd name="connsiteY15" fmla="*/ 3411929 h 3475823"/>
              <a:gd name="connsiteX16" fmla="*/ 380617 w 7928705"/>
              <a:gd name="connsiteY16" fmla="*/ 3457241 h 3475823"/>
              <a:gd name="connsiteX17" fmla="*/ 68647 w 7928705"/>
              <a:gd name="connsiteY17" fmla="*/ 3362180 h 3475823"/>
              <a:gd name="connsiteX0" fmla="*/ 68647 w 8019083"/>
              <a:gd name="connsiteY0" fmla="*/ 3376866 h 3490509"/>
              <a:gd name="connsiteX1" fmla="*/ 17924 w 8019083"/>
              <a:gd name="connsiteY1" fmla="*/ 3276800 h 3490509"/>
              <a:gd name="connsiteX2" fmla="*/ 72798 w 8019083"/>
              <a:gd name="connsiteY2" fmla="*/ 3107634 h 3490509"/>
              <a:gd name="connsiteX3" fmla="*/ 175782 w 8019083"/>
              <a:gd name="connsiteY3" fmla="*/ 3059002 h 3490509"/>
              <a:gd name="connsiteX4" fmla="*/ 407312 w 8019083"/>
              <a:gd name="connsiteY4" fmla="*/ 3108839 h 3490509"/>
              <a:gd name="connsiteX5" fmla="*/ 579324 w 8019083"/>
              <a:gd name="connsiteY5" fmla="*/ 2967512 h 3490509"/>
              <a:gd name="connsiteX6" fmla="*/ 995707 w 8019083"/>
              <a:gd name="connsiteY6" fmla="*/ 2260408 h 3490509"/>
              <a:gd name="connsiteX7" fmla="*/ 1420460 w 8019083"/>
              <a:gd name="connsiteY7" fmla="*/ 1928721 h 3490509"/>
              <a:gd name="connsiteX8" fmla="*/ 4572890 w 8019083"/>
              <a:gd name="connsiteY8" fmla="*/ 1935623 h 3490509"/>
              <a:gd name="connsiteX9" fmla="*/ 7927863 w 8019083"/>
              <a:gd name="connsiteY9" fmla="*/ 14686 h 3490509"/>
              <a:gd name="connsiteX10" fmla="*/ 8019083 w 8019083"/>
              <a:gd name="connsiteY10" fmla="*/ 32229 h 3490509"/>
              <a:gd name="connsiteX11" fmla="*/ 4796896 w 8019083"/>
              <a:gd name="connsiteY11" fmla="*/ 2473098 h 3490509"/>
              <a:gd name="connsiteX12" fmla="*/ 4687792 w 8019083"/>
              <a:gd name="connsiteY12" fmla="*/ 2582202 h 3490509"/>
              <a:gd name="connsiteX13" fmla="*/ 4623034 w 8019083"/>
              <a:gd name="connsiteY13" fmla="*/ 2581711 h 3490509"/>
              <a:gd name="connsiteX14" fmla="*/ 1415702 w 8019083"/>
              <a:gd name="connsiteY14" fmla="*/ 2577610 h 3490509"/>
              <a:gd name="connsiteX15" fmla="*/ 598974 w 8019083"/>
              <a:gd name="connsiteY15" fmla="*/ 3426615 h 3490509"/>
              <a:gd name="connsiteX16" fmla="*/ 380617 w 8019083"/>
              <a:gd name="connsiteY16" fmla="*/ 3471927 h 3490509"/>
              <a:gd name="connsiteX17" fmla="*/ 68647 w 8019083"/>
              <a:gd name="connsiteY17" fmla="*/ 3376866 h 3490509"/>
              <a:gd name="connsiteX0" fmla="*/ 68647 w 8144135"/>
              <a:gd name="connsiteY0" fmla="*/ 3376866 h 3490509"/>
              <a:gd name="connsiteX1" fmla="*/ 17924 w 8144135"/>
              <a:gd name="connsiteY1" fmla="*/ 3276800 h 3490509"/>
              <a:gd name="connsiteX2" fmla="*/ 72798 w 8144135"/>
              <a:gd name="connsiteY2" fmla="*/ 3107634 h 3490509"/>
              <a:gd name="connsiteX3" fmla="*/ 175782 w 8144135"/>
              <a:gd name="connsiteY3" fmla="*/ 3059002 h 3490509"/>
              <a:gd name="connsiteX4" fmla="*/ 407312 w 8144135"/>
              <a:gd name="connsiteY4" fmla="*/ 3108839 h 3490509"/>
              <a:gd name="connsiteX5" fmla="*/ 579324 w 8144135"/>
              <a:gd name="connsiteY5" fmla="*/ 2967512 h 3490509"/>
              <a:gd name="connsiteX6" fmla="*/ 995707 w 8144135"/>
              <a:gd name="connsiteY6" fmla="*/ 2260408 h 3490509"/>
              <a:gd name="connsiteX7" fmla="*/ 1420460 w 8144135"/>
              <a:gd name="connsiteY7" fmla="*/ 1928721 h 3490509"/>
              <a:gd name="connsiteX8" fmla="*/ 4572890 w 8144135"/>
              <a:gd name="connsiteY8" fmla="*/ 1935623 h 3490509"/>
              <a:gd name="connsiteX9" fmla="*/ 7927863 w 8144135"/>
              <a:gd name="connsiteY9" fmla="*/ 14686 h 3490509"/>
              <a:gd name="connsiteX10" fmla="*/ 8019083 w 8144135"/>
              <a:gd name="connsiteY10" fmla="*/ 32229 h 3490509"/>
              <a:gd name="connsiteX11" fmla="*/ 8144135 w 8144135"/>
              <a:gd name="connsiteY11" fmla="*/ 192311 h 3490509"/>
              <a:gd name="connsiteX12" fmla="*/ 4687792 w 8144135"/>
              <a:gd name="connsiteY12" fmla="*/ 2582202 h 3490509"/>
              <a:gd name="connsiteX13" fmla="*/ 4623034 w 8144135"/>
              <a:gd name="connsiteY13" fmla="*/ 2581711 h 3490509"/>
              <a:gd name="connsiteX14" fmla="*/ 1415702 w 8144135"/>
              <a:gd name="connsiteY14" fmla="*/ 2577610 h 3490509"/>
              <a:gd name="connsiteX15" fmla="*/ 598974 w 8144135"/>
              <a:gd name="connsiteY15" fmla="*/ 3426615 h 3490509"/>
              <a:gd name="connsiteX16" fmla="*/ 380617 w 8144135"/>
              <a:gd name="connsiteY16" fmla="*/ 3471927 h 3490509"/>
              <a:gd name="connsiteX17" fmla="*/ 68647 w 8144135"/>
              <a:gd name="connsiteY17"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7927863 w 8147041"/>
              <a:gd name="connsiteY9" fmla="*/ 14686 h 3490509"/>
              <a:gd name="connsiteX10" fmla="*/ 8019083 w 8147041"/>
              <a:gd name="connsiteY10" fmla="*/ 32229 h 3490509"/>
              <a:gd name="connsiteX11" fmla="*/ 8144135 w 8147041"/>
              <a:gd name="connsiteY11" fmla="*/ 192311 h 3490509"/>
              <a:gd name="connsiteX12" fmla="*/ 8103071 w 8147041"/>
              <a:gd name="connsiteY12" fmla="*/ 292880 h 3490509"/>
              <a:gd name="connsiteX13" fmla="*/ 4623034 w 8147041"/>
              <a:gd name="connsiteY13" fmla="*/ 2581711 h 3490509"/>
              <a:gd name="connsiteX14" fmla="*/ 1415702 w 8147041"/>
              <a:gd name="connsiteY14" fmla="*/ 2577610 h 3490509"/>
              <a:gd name="connsiteX15" fmla="*/ 598974 w 8147041"/>
              <a:gd name="connsiteY15" fmla="*/ 3426615 h 3490509"/>
              <a:gd name="connsiteX16" fmla="*/ 380617 w 8147041"/>
              <a:gd name="connsiteY16" fmla="*/ 3471927 h 3490509"/>
              <a:gd name="connsiteX17" fmla="*/ 68647 w 8147041"/>
              <a:gd name="connsiteY17"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7927863 w 8147041"/>
              <a:gd name="connsiteY9" fmla="*/ 14686 h 3490509"/>
              <a:gd name="connsiteX10" fmla="*/ 8019083 w 8147041"/>
              <a:gd name="connsiteY10" fmla="*/ 32229 h 3490509"/>
              <a:gd name="connsiteX11" fmla="*/ 8144135 w 8147041"/>
              <a:gd name="connsiteY11" fmla="*/ 192311 h 3490509"/>
              <a:gd name="connsiteX12" fmla="*/ 8103071 w 8147041"/>
              <a:gd name="connsiteY12" fmla="*/ 292880 h 3490509"/>
              <a:gd name="connsiteX13" fmla="*/ 5004401 w 8147041"/>
              <a:gd name="connsiteY13" fmla="*/ 2336127 h 3490509"/>
              <a:gd name="connsiteX14" fmla="*/ 4623034 w 8147041"/>
              <a:gd name="connsiteY14" fmla="*/ 2581711 h 3490509"/>
              <a:gd name="connsiteX15" fmla="*/ 1415702 w 8147041"/>
              <a:gd name="connsiteY15" fmla="*/ 2577610 h 3490509"/>
              <a:gd name="connsiteX16" fmla="*/ 598974 w 8147041"/>
              <a:gd name="connsiteY16" fmla="*/ 3426615 h 3490509"/>
              <a:gd name="connsiteX17" fmla="*/ 380617 w 8147041"/>
              <a:gd name="connsiteY17" fmla="*/ 3471927 h 3490509"/>
              <a:gd name="connsiteX18" fmla="*/ 68647 w 8147041"/>
              <a:gd name="connsiteY18"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7927863 w 8147041"/>
              <a:gd name="connsiteY9" fmla="*/ 14686 h 3490509"/>
              <a:gd name="connsiteX10" fmla="*/ 8019083 w 8147041"/>
              <a:gd name="connsiteY10" fmla="*/ 32229 h 3490509"/>
              <a:gd name="connsiteX11" fmla="*/ 8144135 w 8147041"/>
              <a:gd name="connsiteY11" fmla="*/ 192311 h 3490509"/>
              <a:gd name="connsiteX12" fmla="*/ 8103071 w 8147041"/>
              <a:gd name="connsiteY12" fmla="*/ 292880 h 3490509"/>
              <a:gd name="connsiteX13" fmla="*/ 5123228 w 8147041"/>
              <a:gd name="connsiteY13" fmla="*/ 2222616 h 3490509"/>
              <a:gd name="connsiteX14" fmla="*/ 4623034 w 8147041"/>
              <a:gd name="connsiteY14" fmla="*/ 2581711 h 3490509"/>
              <a:gd name="connsiteX15" fmla="*/ 1415702 w 8147041"/>
              <a:gd name="connsiteY15" fmla="*/ 2577610 h 3490509"/>
              <a:gd name="connsiteX16" fmla="*/ 598974 w 8147041"/>
              <a:gd name="connsiteY16" fmla="*/ 3426615 h 3490509"/>
              <a:gd name="connsiteX17" fmla="*/ 380617 w 8147041"/>
              <a:gd name="connsiteY17" fmla="*/ 3471927 h 3490509"/>
              <a:gd name="connsiteX18" fmla="*/ 68647 w 8147041"/>
              <a:gd name="connsiteY18"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4907664 w 8147041"/>
              <a:gd name="connsiteY9" fmla="*/ 1743498 h 3490509"/>
              <a:gd name="connsiteX10" fmla="*/ 7927863 w 8147041"/>
              <a:gd name="connsiteY10" fmla="*/ 14686 h 3490509"/>
              <a:gd name="connsiteX11" fmla="*/ 8019083 w 8147041"/>
              <a:gd name="connsiteY11" fmla="*/ 32229 h 3490509"/>
              <a:gd name="connsiteX12" fmla="*/ 8144135 w 8147041"/>
              <a:gd name="connsiteY12" fmla="*/ 192311 h 3490509"/>
              <a:gd name="connsiteX13" fmla="*/ 8103071 w 8147041"/>
              <a:gd name="connsiteY13" fmla="*/ 292880 h 3490509"/>
              <a:gd name="connsiteX14" fmla="*/ 5123228 w 8147041"/>
              <a:gd name="connsiteY14" fmla="*/ 2222616 h 3490509"/>
              <a:gd name="connsiteX15" fmla="*/ 4623034 w 8147041"/>
              <a:gd name="connsiteY15" fmla="*/ 2581711 h 3490509"/>
              <a:gd name="connsiteX16" fmla="*/ 1415702 w 8147041"/>
              <a:gd name="connsiteY16" fmla="*/ 2577610 h 3490509"/>
              <a:gd name="connsiteX17" fmla="*/ 598974 w 8147041"/>
              <a:gd name="connsiteY17" fmla="*/ 3426615 h 3490509"/>
              <a:gd name="connsiteX18" fmla="*/ 380617 w 8147041"/>
              <a:gd name="connsiteY18" fmla="*/ 3471927 h 3490509"/>
              <a:gd name="connsiteX19" fmla="*/ 68647 w 8147041"/>
              <a:gd name="connsiteY19" fmla="*/ 3376866 h 3490509"/>
              <a:gd name="connsiteX0" fmla="*/ 68647 w 8147041"/>
              <a:gd name="connsiteY0" fmla="*/ 3376866 h 3490509"/>
              <a:gd name="connsiteX1" fmla="*/ 17924 w 8147041"/>
              <a:gd name="connsiteY1" fmla="*/ 3276800 h 3490509"/>
              <a:gd name="connsiteX2" fmla="*/ 72798 w 8147041"/>
              <a:gd name="connsiteY2" fmla="*/ 3107634 h 3490509"/>
              <a:gd name="connsiteX3" fmla="*/ 175782 w 8147041"/>
              <a:gd name="connsiteY3" fmla="*/ 3059002 h 3490509"/>
              <a:gd name="connsiteX4" fmla="*/ 407312 w 8147041"/>
              <a:gd name="connsiteY4" fmla="*/ 3108839 h 3490509"/>
              <a:gd name="connsiteX5" fmla="*/ 579324 w 8147041"/>
              <a:gd name="connsiteY5" fmla="*/ 2967512 h 3490509"/>
              <a:gd name="connsiteX6" fmla="*/ 995707 w 8147041"/>
              <a:gd name="connsiteY6" fmla="*/ 2260408 h 3490509"/>
              <a:gd name="connsiteX7" fmla="*/ 1420460 w 8147041"/>
              <a:gd name="connsiteY7" fmla="*/ 1928721 h 3490509"/>
              <a:gd name="connsiteX8" fmla="*/ 4572890 w 8147041"/>
              <a:gd name="connsiteY8" fmla="*/ 1935623 h 3490509"/>
              <a:gd name="connsiteX9" fmla="*/ 4965057 w 8147041"/>
              <a:gd name="connsiteY9" fmla="*/ 1931904 h 3490509"/>
              <a:gd name="connsiteX10" fmla="*/ 7927863 w 8147041"/>
              <a:gd name="connsiteY10" fmla="*/ 14686 h 3490509"/>
              <a:gd name="connsiteX11" fmla="*/ 8019083 w 8147041"/>
              <a:gd name="connsiteY11" fmla="*/ 32229 h 3490509"/>
              <a:gd name="connsiteX12" fmla="*/ 8144135 w 8147041"/>
              <a:gd name="connsiteY12" fmla="*/ 192311 h 3490509"/>
              <a:gd name="connsiteX13" fmla="*/ 8103071 w 8147041"/>
              <a:gd name="connsiteY13" fmla="*/ 292880 h 3490509"/>
              <a:gd name="connsiteX14" fmla="*/ 5123228 w 8147041"/>
              <a:gd name="connsiteY14" fmla="*/ 2222616 h 3490509"/>
              <a:gd name="connsiteX15" fmla="*/ 4623034 w 8147041"/>
              <a:gd name="connsiteY15" fmla="*/ 2581711 h 3490509"/>
              <a:gd name="connsiteX16" fmla="*/ 1415702 w 8147041"/>
              <a:gd name="connsiteY16" fmla="*/ 2577610 h 3490509"/>
              <a:gd name="connsiteX17" fmla="*/ 598974 w 8147041"/>
              <a:gd name="connsiteY17" fmla="*/ 3426615 h 3490509"/>
              <a:gd name="connsiteX18" fmla="*/ 380617 w 8147041"/>
              <a:gd name="connsiteY18" fmla="*/ 3471927 h 3490509"/>
              <a:gd name="connsiteX19" fmla="*/ 68647 w 8147041"/>
              <a:gd name="connsiteY19" fmla="*/ 3376866 h 3490509"/>
              <a:gd name="connsiteX0" fmla="*/ 68647 w 8150091"/>
              <a:gd name="connsiteY0" fmla="*/ 3376866 h 3490509"/>
              <a:gd name="connsiteX1" fmla="*/ 17924 w 8150091"/>
              <a:gd name="connsiteY1" fmla="*/ 3276800 h 3490509"/>
              <a:gd name="connsiteX2" fmla="*/ 72798 w 8150091"/>
              <a:gd name="connsiteY2" fmla="*/ 3107634 h 3490509"/>
              <a:gd name="connsiteX3" fmla="*/ 175782 w 8150091"/>
              <a:gd name="connsiteY3" fmla="*/ 3059002 h 3490509"/>
              <a:gd name="connsiteX4" fmla="*/ 407312 w 8150091"/>
              <a:gd name="connsiteY4" fmla="*/ 3108839 h 3490509"/>
              <a:gd name="connsiteX5" fmla="*/ 579324 w 8150091"/>
              <a:gd name="connsiteY5" fmla="*/ 2967512 h 3490509"/>
              <a:gd name="connsiteX6" fmla="*/ 995707 w 8150091"/>
              <a:gd name="connsiteY6" fmla="*/ 2260408 h 3490509"/>
              <a:gd name="connsiteX7" fmla="*/ 1420460 w 8150091"/>
              <a:gd name="connsiteY7" fmla="*/ 1928721 h 3490509"/>
              <a:gd name="connsiteX8" fmla="*/ 4572890 w 8150091"/>
              <a:gd name="connsiteY8" fmla="*/ 1935623 h 3490509"/>
              <a:gd name="connsiteX9" fmla="*/ 4965057 w 8150091"/>
              <a:gd name="connsiteY9" fmla="*/ 1931904 h 3490509"/>
              <a:gd name="connsiteX10" fmla="*/ 7927863 w 8150091"/>
              <a:gd name="connsiteY10" fmla="*/ 14686 h 3490509"/>
              <a:gd name="connsiteX11" fmla="*/ 8019083 w 8150091"/>
              <a:gd name="connsiteY11" fmla="*/ 32229 h 3490509"/>
              <a:gd name="connsiteX12" fmla="*/ 8144135 w 8150091"/>
              <a:gd name="connsiteY12" fmla="*/ 192311 h 3490509"/>
              <a:gd name="connsiteX13" fmla="*/ 8103071 w 8150091"/>
              <a:gd name="connsiteY13" fmla="*/ 292880 h 3490509"/>
              <a:gd name="connsiteX14" fmla="*/ 5123228 w 8150091"/>
              <a:gd name="connsiteY14" fmla="*/ 2222616 h 3490509"/>
              <a:gd name="connsiteX15" fmla="*/ 4623034 w 8150091"/>
              <a:gd name="connsiteY15" fmla="*/ 2581711 h 3490509"/>
              <a:gd name="connsiteX16" fmla="*/ 1415702 w 8150091"/>
              <a:gd name="connsiteY16" fmla="*/ 2577610 h 3490509"/>
              <a:gd name="connsiteX17" fmla="*/ 598974 w 8150091"/>
              <a:gd name="connsiteY17" fmla="*/ 3426615 h 3490509"/>
              <a:gd name="connsiteX18" fmla="*/ 380617 w 8150091"/>
              <a:gd name="connsiteY18" fmla="*/ 3471927 h 3490509"/>
              <a:gd name="connsiteX19" fmla="*/ 68647 w 8150091"/>
              <a:gd name="connsiteY19" fmla="*/ 3376866 h 3490509"/>
              <a:gd name="connsiteX0" fmla="*/ 68647 w 8147720"/>
              <a:gd name="connsiteY0" fmla="*/ 3376866 h 3490509"/>
              <a:gd name="connsiteX1" fmla="*/ 17924 w 8147720"/>
              <a:gd name="connsiteY1" fmla="*/ 3276800 h 3490509"/>
              <a:gd name="connsiteX2" fmla="*/ 72798 w 8147720"/>
              <a:gd name="connsiteY2" fmla="*/ 3107634 h 3490509"/>
              <a:gd name="connsiteX3" fmla="*/ 175782 w 8147720"/>
              <a:gd name="connsiteY3" fmla="*/ 3059002 h 3490509"/>
              <a:gd name="connsiteX4" fmla="*/ 407312 w 8147720"/>
              <a:gd name="connsiteY4" fmla="*/ 3108839 h 3490509"/>
              <a:gd name="connsiteX5" fmla="*/ 579324 w 8147720"/>
              <a:gd name="connsiteY5" fmla="*/ 2967512 h 3490509"/>
              <a:gd name="connsiteX6" fmla="*/ 995707 w 8147720"/>
              <a:gd name="connsiteY6" fmla="*/ 2260408 h 3490509"/>
              <a:gd name="connsiteX7" fmla="*/ 1420460 w 8147720"/>
              <a:gd name="connsiteY7" fmla="*/ 1928721 h 3490509"/>
              <a:gd name="connsiteX8" fmla="*/ 4572890 w 8147720"/>
              <a:gd name="connsiteY8" fmla="*/ 1935623 h 3490509"/>
              <a:gd name="connsiteX9" fmla="*/ 4965057 w 8147720"/>
              <a:gd name="connsiteY9" fmla="*/ 1931904 h 3490509"/>
              <a:gd name="connsiteX10" fmla="*/ 7927863 w 8147720"/>
              <a:gd name="connsiteY10" fmla="*/ 14686 h 3490509"/>
              <a:gd name="connsiteX11" fmla="*/ 8019083 w 8147720"/>
              <a:gd name="connsiteY11" fmla="*/ 32229 h 3490509"/>
              <a:gd name="connsiteX12" fmla="*/ 8139775 w 8147720"/>
              <a:gd name="connsiteY12" fmla="*/ 186652 h 3490509"/>
              <a:gd name="connsiteX13" fmla="*/ 8103071 w 8147720"/>
              <a:gd name="connsiteY13" fmla="*/ 292880 h 3490509"/>
              <a:gd name="connsiteX14" fmla="*/ 5123228 w 8147720"/>
              <a:gd name="connsiteY14" fmla="*/ 2222616 h 3490509"/>
              <a:gd name="connsiteX15" fmla="*/ 4623034 w 8147720"/>
              <a:gd name="connsiteY15" fmla="*/ 2581711 h 3490509"/>
              <a:gd name="connsiteX16" fmla="*/ 1415702 w 8147720"/>
              <a:gd name="connsiteY16" fmla="*/ 2577610 h 3490509"/>
              <a:gd name="connsiteX17" fmla="*/ 598974 w 8147720"/>
              <a:gd name="connsiteY17" fmla="*/ 3426615 h 3490509"/>
              <a:gd name="connsiteX18" fmla="*/ 380617 w 8147720"/>
              <a:gd name="connsiteY18" fmla="*/ 3471927 h 3490509"/>
              <a:gd name="connsiteX19" fmla="*/ 68647 w 8147720"/>
              <a:gd name="connsiteY19" fmla="*/ 3376866 h 3490509"/>
              <a:gd name="connsiteX0" fmla="*/ 68647 w 8128970"/>
              <a:gd name="connsiteY0" fmla="*/ 3376866 h 3490509"/>
              <a:gd name="connsiteX1" fmla="*/ 17924 w 8128970"/>
              <a:gd name="connsiteY1" fmla="*/ 3276800 h 3490509"/>
              <a:gd name="connsiteX2" fmla="*/ 72798 w 8128970"/>
              <a:gd name="connsiteY2" fmla="*/ 3107634 h 3490509"/>
              <a:gd name="connsiteX3" fmla="*/ 175782 w 8128970"/>
              <a:gd name="connsiteY3" fmla="*/ 3059002 h 3490509"/>
              <a:gd name="connsiteX4" fmla="*/ 407312 w 8128970"/>
              <a:gd name="connsiteY4" fmla="*/ 3108839 h 3490509"/>
              <a:gd name="connsiteX5" fmla="*/ 579324 w 8128970"/>
              <a:gd name="connsiteY5" fmla="*/ 2967512 h 3490509"/>
              <a:gd name="connsiteX6" fmla="*/ 995707 w 8128970"/>
              <a:gd name="connsiteY6" fmla="*/ 2260408 h 3490509"/>
              <a:gd name="connsiteX7" fmla="*/ 1420460 w 8128970"/>
              <a:gd name="connsiteY7" fmla="*/ 1928721 h 3490509"/>
              <a:gd name="connsiteX8" fmla="*/ 4572890 w 8128970"/>
              <a:gd name="connsiteY8" fmla="*/ 1935623 h 3490509"/>
              <a:gd name="connsiteX9" fmla="*/ 4965057 w 8128970"/>
              <a:gd name="connsiteY9" fmla="*/ 1931904 h 3490509"/>
              <a:gd name="connsiteX10" fmla="*/ 7927863 w 8128970"/>
              <a:gd name="connsiteY10" fmla="*/ 14686 h 3490509"/>
              <a:gd name="connsiteX11" fmla="*/ 8019083 w 8128970"/>
              <a:gd name="connsiteY11" fmla="*/ 32229 h 3490509"/>
              <a:gd name="connsiteX12" fmla="*/ 8078796 w 8128970"/>
              <a:gd name="connsiteY12" fmla="*/ 185543 h 3490509"/>
              <a:gd name="connsiteX13" fmla="*/ 8103071 w 8128970"/>
              <a:gd name="connsiteY13" fmla="*/ 292880 h 3490509"/>
              <a:gd name="connsiteX14" fmla="*/ 5123228 w 8128970"/>
              <a:gd name="connsiteY14" fmla="*/ 2222616 h 3490509"/>
              <a:gd name="connsiteX15" fmla="*/ 4623034 w 8128970"/>
              <a:gd name="connsiteY15" fmla="*/ 2581711 h 3490509"/>
              <a:gd name="connsiteX16" fmla="*/ 1415702 w 8128970"/>
              <a:gd name="connsiteY16" fmla="*/ 2577610 h 3490509"/>
              <a:gd name="connsiteX17" fmla="*/ 598974 w 8128970"/>
              <a:gd name="connsiteY17" fmla="*/ 3426615 h 3490509"/>
              <a:gd name="connsiteX18" fmla="*/ 380617 w 8128970"/>
              <a:gd name="connsiteY18" fmla="*/ 3471927 h 3490509"/>
              <a:gd name="connsiteX19" fmla="*/ 68647 w 8128970"/>
              <a:gd name="connsiteY19" fmla="*/ 3376866 h 3490509"/>
              <a:gd name="connsiteX0" fmla="*/ 68647 w 8145433"/>
              <a:gd name="connsiteY0" fmla="*/ 3376866 h 3490509"/>
              <a:gd name="connsiteX1" fmla="*/ 17924 w 8145433"/>
              <a:gd name="connsiteY1" fmla="*/ 3276800 h 3490509"/>
              <a:gd name="connsiteX2" fmla="*/ 72798 w 8145433"/>
              <a:gd name="connsiteY2" fmla="*/ 3107634 h 3490509"/>
              <a:gd name="connsiteX3" fmla="*/ 175782 w 8145433"/>
              <a:gd name="connsiteY3" fmla="*/ 3059002 h 3490509"/>
              <a:gd name="connsiteX4" fmla="*/ 407312 w 8145433"/>
              <a:gd name="connsiteY4" fmla="*/ 3108839 h 3490509"/>
              <a:gd name="connsiteX5" fmla="*/ 579324 w 8145433"/>
              <a:gd name="connsiteY5" fmla="*/ 2967512 h 3490509"/>
              <a:gd name="connsiteX6" fmla="*/ 995707 w 8145433"/>
              <a:gd name="connsiteY6" fmla="*/ 2260408 h 3490509"/>
              <a:gd name="connsiteX7" fmla="*/ 1420460 w 8145433"/>
              <a:gd name="connsiteY7" fmla="*/ 1928721 h 3490509"/>
              <a:gd name="connsiteX8" fmla="*/ 4572890 w 8145433"/>
              <a:gd name="connsiteY8" fmla="*/ 1935623 h 3490509"/>
              <a:gd name="connsiteX9" fmla="*/ 4965057 w 8145433"/>
              <a:gd name="connsiteY9" fmla="*/ 1931904 h 3490509"/>
              <a:gd name="connsiteX10" fmla="*/ 7927863 w 8145433"/>
              <a:gd name="connsiteY10" fmla="*/ 14686 h 3490509"/>
              <a:gd name="connsiteX11" fmla="*/ 8019083 w 8145433"/>
              <a:gd name="connsiteY11" fmla="*/ 32229 h 3490509"/>
              <a:gd name="connsiteX12" fmla="*/ 8135138 w 8145433"/>
              <a:gd name="connsiteY12" fmla="*/ 196240 h 3490509"/>
              <a:gd name="connsiteX13" fmla="*/ 8103071 w 8145433"/>
              <a:gd name="connsiteY13" fmla="*/ 292880 h 3490509"/>
              <a:gd name="connsiteX14" fmla="*/ 5123228 w 8145433"/>
              <a:gd name="connsiteY14" fmla="*/ 2222616 h 3490509"/>
              <a:gd name="connsiteX15" fmla="*/ 4623034 w 8145433"/>
              <a:gd name="connsiteY15" fmla="*/ 2581711 h 3490509"/>
              <a:gd name="connsiteX16" fmla="*/ 1415702 w 8145433"/>
              <a:gd name="connsiteY16" fmla="*/ 2577610 h 3490509"/>
              <a:gd name="connsiteX17" fmla="*/ 598974 w 8145433"/>
              <a:gd name="connsiteY17" fmla="*/ 3426615 h 3490509"/>
              <a:gd name="connsiteX18" fmla="*/ 380617 w 8145433"/>
              <a:gd name="connsiteY18" fmla="*/ 3471927 h 3490509"/>
              <a:gd name="connsiteX19" fmla="*/ 68647 w 8145433"/>
              <a:gd name="connsiteY19" fmla="*/ 3376866 h 3490509"/>
              <a:gd name="connsiteX0" fmla="*/ 68647 w 8151139"/>
              <a:gd name="connsiteY0" fmla="*/ 3376866 h 3490509"/>
              <a:gd name="connsiteX1" fmla="*/ 17924 w 8151139"/>
              <a:gd name="connsiteY1" fmla="*/ 3276800 h 3490509"/>
              <a:gd name="connsiteX2" fmla="*/ 72798 w 8151139"/>
              <a:gd name="connsiteY2" fmla="*/ 3107634 h 3490509"/>
              <a:gd name="connsiteX3" fmla="*/ 175782 w 8151139"/>
              <a:gd name="connsiteY3" fmla="*/ 3059002 h 3490509"/>
              <a:gd name="connsiteX4" fmla="*/ 407312 w 8151139"/>
              <a:gd name="connsiteY4" fmla="*/ 3108839 h 3490509"/>
              <a:gd name="connsiteX5" fmla="*/ 579324 w 8151139"/>
              <a:gd name="connsiteY5" fmla="*/ 2967512 h 3490509"/>
              <a:gd name="connsiteX6" fmla="*/ 995707 w 8151139"/>
              <a:gd name="connsiteY6" fmla="*/ 2260408 h 3490509"/>
              <a:gd name="connsiteX7" fmla="*/ 1420460 w 8151139"/>
              <a:gd name="connsiteY7" fmla="*/ 1928721 h 3490509"/>
              <a:gd name="connsiteX8" fmla="*/ 4572890 w 8151139"/>
              <a:gd name="connsiteY8" fmla="*/ 1935623 h 3490509"/>
              <a:gd name="connsiteX9" fmla="*/ 4965057 w 8151139"/>
              <a:gd name="connsiteY9" fmla="*/ 1931904 h 3490509"/>
              <a:gd name="connsiteX10" fmla="*/ 7927863 w 8151139"/>
              <a:gd name="connsiteY10" fmla="*/ 14686 h 3490509"/>
              <a:gd name="connsiteX11" fmla="*/ 8019083 w 8151139"/>
              <a:gd name="connsiteY11" fmla="*/ 32229 h 3490509"/>
              <a:gd name="connsiteX12" fmla="*/ 8135138 w 8151139"/>
              <a:gd name="connsiteY12" fmla="*/ 196240 h 3490509"/>
              <a:gd name="connsiteX13" fmla="*/ 8103071 w 8151139"/>
              <a:gd name="connsiteY13" fmla="*/ 292880 h 3490509"/>
              <a:gd name="connsiteX14" fmla="*/ 5123228 w 8151139"/>
              <a:gd name="connsiteY14" fmla="*/ 2222616 h 3490509"/>
              <a:gd name="connsiteX15" fmla="*/ 4623034 w 8151139"/>
              <a:gd name="connsiteY15" fmla="*/ 2581711 h 3490509"/>
              <a:gd name="connsiteX16" fmla="*/ 1415702 w 8151139"/>
              <a:gd name="connsiteY16" fmla="*/ 2577610 h 3490509"/>
              <a:gd name="connsiteX17" fmla="*/ 598974 w 8151139"/>
              <a:gd name="connsiteY17" fmla="*/ 3426615 h 3490509"/>
              <a:gd name="connsiteX18" fmla="*/ 380617 w 8151139"/>
              <a:gd name="connsiteY18" fmla="*/ 3471927 h 3490509"/>
              <a:gd name="connsiteX19" fmla="*/ 68647 w 8151139"/>
              <a:gd name="connsiteY19" fmla="*/ 3376866 h 3490509"/>
              <a:gd name="connsiteX0" fmla="*/ 68647 w 8151139"/>
              <a:gd name="connsiteY0" fmla="*/ 3374910 h 3488553"/>
              <a:gd name="connsiteX1" fmla="*/ 17924 w 8151139"/>
              <a:gd name="connsiteY1" fmla="*/ 3274844 h 3488553"/>
              <a:gd name="connsiteX2" fmla="*/ 72798 w 8151139"/>
              <a:gd name="connsiteY2" fmla="*/ 3105678 h 3488553"/>
              <a:gd name="connsiteX3" fmla="*/ 175782 w 8151139"/>
              <a:gd name="connsiteY3" fmla="*/ 3057046 h 3488553"/>
              <a:gd name="connsiteX4" fmla="*/ 407312 w 8151139"/>
              <a:gd name="connsiteY4" fmla="*/ 3106883 h 3488553"/>
              <a:gd name="connsiteX5" fmla="*/ 579324 w 8151139"/>
              <a:gd name="connsiteY5" fmla="*/ 2965556 h 3488553"/>
              <a:gd name="connsiteX6" fmla="*/ 995707 w 8151139"/>
              <a:gd name="connsiteY6" fmla="*/ 2258452 h 3488553"/>
              <a:gd name="connsiteX7" fmla="*/ 1420460 w 8151139"/>
              <a:gd name="connsiteY7" fmla="*/ 1926765 h 3488553"/>
              <a:gd name="connsiteX8" fmla="*/ 4572890 w 8151139"/>
              <a:gd name="connsiteY8" fmla="*/ 1933667 h 3488553"/>
              <a:gd name="connsiteX9" fmla="*/ 4965057 w 8151139"/>
              <a:gd name="connsiteY9" fmla="*/ 1929948 h 3488553"/>
              <a:gd name="connsiteX10" fmla="*/ 7927863 w 8151139"/>
              <a:gd name="connsiteY10" fmla="*/ 12730 h 3488553"/>
              <a:gd name="connsiteX11" fmla="*/ 8030556 w 8151139"/>
              <a:gd name="connsiteY11" fmla="*/ 33457 h 3488553"/>
              <a:gd name="connsiteX12" fmla="*/ 8135138 w 8151139"/>
              <a:gd name="connsiteY12" fmla="*/ 194284 h 3488553"/>
              <a:gd name="connsiteX13" fmla="*/ 8103071 w 8151139"/>
              <a:gd name="connsiteY13" fmla="*/ 290924 h 3488553"/>
              <a:gd name="connsiteX14" fmla="*/ 5123228 w 8151139"/>
              <a:gd name="connsiteY14" fmla="*/ 2220660 h 3488553"/>
              <a:gd name="connsiteX15" fmla="*/ 4623034 w 8151139"/>
              <a:gd name="connsiteY15" fmla="*/ 2579755 h 3488553"/>
              <a:gd name="connsiteX16" fmla="*/ 1415702 w 8151139"/>
              <a:gd name="connsiteY16" fmla="*/ 2575654 h 3488553"/>
              <a:gd name="connsiteX17" fmla="*/ 598974 w 8151139"/>
              <a:gd name="connsiteY17" fmla="*/ 3424659 h 3488553"/>
              <a:gd name="connsiteX18" fmla="*/ 380617 w 8151139"/>
              <a:gd name="connsiteY18" fmla="*/ 3469971 h 3488553"/>
              <a:gd name="connsiteX19" fmla="*/ 68647 w 8151139"/>
              <a:gd name="connsiteY19" fmla="*/ 3374910 h 3488553"/>
              <a:gd name="connsiteX0" fmla="*/ 68647 w 8151139"/>
              <a:gd name="connsiteY0" fmla="*/ 3380673 h 3494316"/>
              <a:gd name="connsiteX1" fmla="*/ 17924 w 8151139"/>
              <a:gd name="connsiteY1" fmla="*/ 3280607 h 3494316"/>
              <a:gd name="connsiteX2" fmla="*/ 72798 w 8151139"/>
              <a:gd name="connsiteY2" fmla="*/ 3111441 h 3494316"/>
              <a:gd name="connsiteX3" fmla="*/ 175782 w 8151139"/>
              <a:gd name="connsiteY3" fmla="*/ 3062809 h 3494316"/>
              <a:gd name="connsiteX4" fmla="*/ 407312 w 8151139"/>
              <a:gd name="connsiteY4" fmla="*/ 3112646 h 3494316"/>
              <a:gd name="connsiteX5" fmla="*/ 579324 w 8151139"/>
              <a:gd name="connsiteY5" fmla="*/ 2971319 h 3494316"/>
              <a:gd name="connsiteX6" fmla="*/ 995707 w 8151139"/>
              <a:gd name="connsiteY6" fmla="*/ 2264215 h 3494316"/>
              <a:gd name="connsiteX7" fmla="*/ 1420460 w 8151139"/>
              <a:gd name="connsiteY7" fmla="*/ 1932528 h 3494316"/>
              <a:gd name="connsiteX8" fmla="*/ 4572890 w 8151139"/>
              <a:gd name="connsiteY8" fmla="*/ 1939430 h 3494316"/>
              <a:gd name="connsiteX9" fmla="*/ 4965057 w 8151139"/>
              <a:gd name="connsiteY9" fmla="*/ 1935711 h 3494316"/>
              <a:gd name="connsiteX10" fmla="*/ 7927863 w 8151139"/>
              <a:gd name="connsiteY10" fmla="*/ 18493 h 3494316"/>
              <a:gd name="connsiteX11" fmla="*/ 8030556 w 8151139"/>
              <a:gd name="connsiteY11" fmla="*/ 39220 h 3494316"/>
              <a:gd name="connsiteX12" fmla="*/ 8135138 w 8151139"/>
              <a:gd name="connsiteY12" fmla="*/ 200047 h 3494316"/>
              <a:gd name="connsiteX13" fmla="*/ 8103071 w 8151139"/>
              <a:gd name="connsiteY13" fmla="*/ 296687 h 3494316"/>
              <a:gd name="connsiteX14" fmla="*/ 5123228 w 8151139"/>
              <a:gd name="connsiteY14" fmla="*/ 2226423 h 3494316"/>
              <a:gd name="connsiteX15" fmla="*/ 4623034 w 8151139"/>
              <a:gd name="connsiteY15" fmla="*/ 2585518 h 3494316"/>
              <a:gd name="connsiteX16" fmla="*/ 1415702 w 8151139"/>
              <a:gd name="connsiteY16" fmla="*/ 2581417 h 3494316"/>
              <a:gd name="connsiteX17" fmla="*/ 598974 w 8151139"/>
              <a:gd name="connsiteY17" fmla="*/ 3430422 h 3494316"/>
              <a:gd name="connsiteX18" fmla="*/ 380617 w 8151139"/>
              <a:gd name="connsiteY18" fmla="*/ 3475734 h 3494316"/>
              <a:gd name="connsiteX19" fmla="*/ 68647 w 8151139"/>
              <a:gd name="connsiteY19" fmla="*/ 3380673 h 349431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72890 w 8151139"/>
              <a:gd name="connsiteY8" fmla="*/ 1946850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623034 w 8151139"/>
              <a:gd name="connsiteY15" fmla="*/ 259293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420460 w 8151139"/>
              <a:gd name="connsiteY7" fmla="*/ 1939948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95707 w 8151139"/>
              <a:gd name="connsiteY6" fmla="*/ 2271635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1736"/>
              <a:gd name="connsiteX1" fmla="*/ 17924 w 8151139"/>
              <a:gd name="connsiteY1" fmla="*/ 3288027 h 3501736"/>
              <a:gd name="connsiteX2" fmla="*/ 72798 w 8151139"/>
              <a:gd name="connsiteY2" fmla="*/ 3118861 h 3501736"/>
              <a:gd name="connsiteX3" fmla="*/ 175782 w 8151139"/>
              <a:gd name="connsiteY3" fmla="*/ 3070229 h 3501736"/>
              <a:gd name="connsiteX4" fmla="*/ 407312 w 8151139"/>
              <a:gd name="connsiteY4" fmla="*/ 3120066 h 3501736"/>
              <a:gd name="connsiteX5" fmla="*/ 579324 w 8151139"/>
              <a:gd name="connsiteY5" fmla="*/ 2978739 h 3501736"/>
              <a:gd name="connsiteX6" fmla="*/ 910337 w 8151139"/>
              <a:gd name="connsiteY6" fmla="*/ 2445641 h 3501736"/>
              <a:gd name="connsiteX7" fmla="*/ 1185703 w 8151139"/>
              <a:gd name="connsiteY7" fmla="*/ 2126855 h 3501736"/>
              <a:gd name="connsiteX8" fmla="*/ 4507248 w 8151139"/>
              <a:gd name="connsiteY8" fmla="*/ 2099641 h 3501736"/>
              <a:gd name="connsiteX9" fmla="*/ 4965057 w 8151139"/>
              <a:gd name="connsiteY9" fmla="*/ 1943131 h 3501736"/>
              <a:gd name="connsiteX10" fmla="*/ 7927863 w 8151139"/>
              <a:gd name="connsiteY10" fmla="*/ 25913 h 3501736"/>
              <a:gd name="connsiteX11" fmla="*/ 8030556 w 8151139"/>
              <a:gd name="connsiteY11" fmla="*/ 46640 h 3501736"/>
              <a:gd name="connsiteX12" fmla="*/ 8135138 w 8151139"/>
              <a:gd name="connsiteY12" fmla="*/ 207467 h 3501736"/>
              <a:gd name="connsiteX13" fmla="*/ 8103071 w 8151139"/>
              <a:gd name="connsiteY13" fmla="*/ 304107 h 3501736"/>
              <a:gd name="connsiteX14" fmla="*/ 5123228 w 8151139"/>
              <a:gd name="connsiteY14" fmla="*/ 2233843 h 3501736"/>
              <a:gd name="connsiteX15" fmla="*/ 4491301 w 8151139"/>
              <a:gd name="connsiteY15" fmla="*/ 2535118 h 3501736"/>
              <a:gd name="connsiteX16" fmla="*/ 1415702 w 8151139"/>
              <a:gd name="connsiteY16" fmla="*/ 2588837 h 3501736"/>
              <a:gd name="connsiteX17" fmla="*/ 598974 w 8151139"/>
              <a:gd name="connsiteY17" fmla="*/ 3437842 h 3501736"/>
              <a:gd name="connsiteX18" fmla="*/ 380617 w 8151139"/>
              <a:gd name="connsiteY18" fmla="*/ 3483154 h 3501736"/>
              <a:gd name="connsiteX19" fmla="*/ 68647 w 8151139"/>
              <a:gd name="connsiteY19" fmla="*/ 3388093 h 3501736"/>
              <a:gd name="connsiteX0" fmla="*/ 68647 w 8151139"/>
              <a:gd name="connsiteY0" fmla="*/ 3388093 h 3505353"/>
              <a:gd name="connsiteX1" fmla="*/ 17924 w 8151139"/>
              <a:gd name="connsiteY1" fmla="*/ 3288027 h 3505353"/>
              <a:gd name="connsiteX2" fmla="*/ 72798 w 8151139"/>
              <a:gd name="connsiteY2" fmla="*/ 3118861 h 3505353"/>
              <a:gd name="connsiteX3" fmla="*/ 175782 w 8151139"/>
              <a:gd name="connsiteY3" fmla="*/ 3070229 h 3505353"/>
              <a:gd name="connsiteX4" fmla="*/ 407312 w 8151139"/>
              <a:gd name="connsiteY4" fmla="*/ 3120066 h 3505353"/>
              <a:gd name="connsiteX5" fmla="*/ 579324 w 8151139"/>
              <a:gd name="connsiteY5" fmla="*/ 2978739 h 3505353"/>
              <a:gd name="connsiteX6" fmla="*/ 910337 w 8151139"/>
              <a:gd name="connsiteY6" fmla="*/ 2445641 h 3505353"/>
              <a:gd name="connsiteX7" fmla="*/ 1185703 w 8151139"/>
              <a:gd name="connsiteY7" fmla="*/ 2126855 h 3505353"/>
              <a:gd name="connsiteX8" fmla="*/ 4507248 w 8151139"/>
              <a:gd name="connsiteY8" fmla="*/ 2099641 h 3505353"/>
              <a:gd name="connsiteX9" fmla="*/ 4965057 w 8151139"/>
              <a:gd name="connsiteY9" fmla="*/ 1943131 h 3505353"/>
              <a:gd name="connsiteX10" fmla="*/ 7927863 w 8151139"/>
              <a:gd name="connsiteY10" fmla="*/ 25913 h 3505353"/>
              <a:gd name="connsiteX11" fmla="*/ 8030556 w 8151139"/>
              <a:gd name="connsiteY11" fmla="*/ 46640 h 3505353"/>
              <a:gd name="connsiteX12" fmla="*/ 8135138 w 8151139"/>
              <a:gd name="connsiteY12" fmla="*/ 207467 h 3505353"/>
              <a:gd name="connsiteX13" fmla="*/ 8103071 w 8151139"/>
              <a:gd name="connsiteY13" fmla="*/ 304107 h 3505353"/>
              <a:gd name="connsiteX14" fmla="*/ 5123228 w 8151139"/>
              <a:gd name="connsiteY14" fmla="*/ 2233843 h 3505353"/>
              <a:gd name="connsiteX15" fmla="*/ 4491301 w 8151139"/>
              <a:gd name="connsiteY15" fmla="*/ 2535118 h 3505353"/>
              <a:gd name="connsiteX16" fmla="*/ 1415702 w 8151139"/>
              <a:gd name="connsiteY16" fmla="*/ 2588837 h 3505353"/>
              <a:gd name="connsiteX17" fmla="*/ 598974 w 8151139"/>
              <a:gd name="connsiteY17" fmla="*/ 3437842 h 3505353"/>
              <a:gd name="connsiteX18" fmla="*/ 380617 w 8151139"/>
              <a:gd name="connsiteY18" fmla="*/ 3483154 h 3505353"/>
              <a:gd name="connsiteX19" fmla="*/ 68647 w 8151139"/>
              <a:gd name="connsiteY19" fmla="*/ 3388093 h 3505353"/>
              <a:gd name="connsiteX0" fmla="*/ 68647 w 8151139"/>
              <a:gd name="connsiteY0" fmla="*/ 3388093 h 3505353"/>
              <a:gd name="connsiteX1" fmla="*/ 17924 w 8151139"/>
              <a:gd name="connsiteY1" fmla="*/ 3288027 h 3505353"/>
              <a:gd name="connsiteX2" fmla="*/ 72798 w 8151139"/>
              <a:gd name="connsiteY2" fmla="*/ 3118861 h 3505353"/>
              <a:gd name="connsiteX3" fmla="*/ 175782 w 8151139"/>
              <a:gd name="connsiteY3" fmla="*/ 3070229 h 3505353"/>
              <a:gd name="connsiteX4" fmla="*/ 407312 w 8151139"/>
              <a:gd name="connsiteY4" fmla="*/ 3120066 h 3505353"/>
              <a:gd name="connsiteX5" fmla="*/ 579324 w 8151139"/>
              <a:gd name="connsiteY5" fmla="*/ 2978739 h 3505353"/>
              <a:gd name="connsiteX6" fmla="*/ 910337 w 8151139"/>
              <a:gd name="connsiteY6" fmla="*/ 2445641 h 3505353"/>
              <a:gd name="connsiteX7" fmla="*/ 1185703 w 8151139"/>
              <a:gd name="connsiteY7" fmla="*/ 2126855 h 3505353"/>
              <a:gd name="connsiteX8" fmla="*/ 4507248 w 8151139"/>
              <a:gd name="connsiteY8" fmla="*/ 2099641 h 3505353"/>
              <a:gd name="connsiteX9" fmla="*/ 4965057 w 8151139"/>
              <a:gd name="connsiteY9" fmla="*/ 1943131 h 3505353"/>
              <a:gd name="connsiteX10" fmla="*/ 7927863 w 8151139"/>
              <a:gd name="connsiteY10" fmla="*/ 25913 h 3505353"/>
              <a:gd name="connsiteX11" fmla="*/ 8030556 w 8151139"/>
              <a:gd name="connsiteY11" fmla="*/ 46640 h 3505353"/>
              <a:gd name="connsiteX12" fmla="*/ 8135138 w 8151139"/>
              <a:gd name="connsiteY12" fmla="*/ 207467 h 3505353"/>
              <a:gd name="connsiteX13" fmla="*/ 8103071 w 8151139"/>
              <a:gd name="connsiteY13" fmla="*/ 304107 h 3505353"/>
              <a:gd name="connsiteX14" fmla="*/ 5123228 w 8151139"/>
              <a:gd name="connsiteY14" fmla="*/ 2233843 h 3505353"/>
              <a:gd name="connsiteX15" fmla="*/ 4491301 w 8151139"/>
              <a:gd name="connsiteY15" fmla="*/ 2535118 h 3505353"/>
              <a:gd name="connsiteX16" fmla="*/ 1415702 w 8151139"/>
              <a:gd name="connsiteY16" fmla="*/ 2588837 h 3505353"/>
              <a:gd name="connsiteX17" fmla="*/ 598974 w 8151139"/>
              <a:gd name="connsiteY17" fmla="*/ 3437842 h 3505353"/>
              <a:gd name="connsiteX18" fmla="*/ 380617 w 8151139"/>
              <a:gd name="connsiteY18" fmla="*/ 3483154 h 3505353"/>
              <a:gd name="connsiteX19" fmla="*/ 68647 w 8151139"/>
              <a:gd name="connsiteY19" fmla="*/ 3388093 h 3505353"/>
              <a:gd name="connsiteX0" fmla="*/ 68647 w 8151139"/>
              <a:gd name="connsiteY0" fmla="*/ 3388093 h 3488088"/>
              <a:gd name="connsiteX1" fmla="*/ 17924 w 8151139"/>
              <a:gd name="connsiteY1" fmla="*/ 3288027 h 3488088"/>
              <a:gd name="connsiteX2" fmla="*/ 72798 w 8151139"/>
              <a:gd name="connsiteY2" fmla="*/ 3118861 h 3488088"/>
              <a:gd name="connsiteX3" fmla="*/ 175782 w 8151139"/>
              <a:gd name="connsiteY3" fmla="*/ 3070229 h 3488088"/>
              <a:gd name="connsiteX4" fmla="*/ 407312 w 8151139"/>
              <a:gd name="connsiteY4" fmla="*/ 3120066 h 3488088"/>
              <a:gd name="connsiteX5" fmla="*/ 579324 w 8151139"/>
              <a:gd name="connsiteY5" fmla="*/ 2978739 h 3488088"/>
              <a:gd name="connsiteX6" fmla="*/ 910337 w 8151139"/>
              <a:gd name="connsiteY6" fmla="*/ 2445641 h 3488088"/>
              <a:gd name="connsiteX7" fmla="*/ 1185703 w 8151139"/>
              <a:gd name="connsiteY7" fmla="*/ 2126855 h 3488088"/>
              <a:gd name="connsiteX8" fmla="*/ 4507248 w 8151139"/>
              <a:gd name="connsiteY8" fmla="*/ 2099641 h 3488088"/>
              <a:gd name="connsiteX9" fmla="*/ 4965057 w 8151139"/>
              <a:gd name="connsiteY9" fmla="*/ 1943131 h 3488088"/>
              <a:gd name="connsiteX10" fmla="*/ 7927863 w 8151139"/>
              <a:gd name="connsiteY10" fmla="*/ 25913 h 3488088"/>
              <a:gd name="connsiteX11" fmla="*/ 8030556 w 8151139"/>
              <a:gd name="connsiteY11" fmla="*/ 46640 h 3488088"/>
              <a:gd name="connsiteX12" fmla="*/ 8135138 w 8151139"/>
              <a:gd name="connsiteY12" fmla="*/ 207467 h 3488088"/>
              <a:gd name="connsiteX13" fmla="*/ 8103071 w 8151139"/>
              <a:gd name="connsiteY13" fmla="*/ 304107 h 3488088"/>
              <a:gd name="connsiteX14" fmla="*/ 5123228 w 8151139"/>
              <a:gd name="connsiteY14" fmla="*/ 2233843 h 3488088"/>
              <a:gd name="connsiteX15" fmla="*/ 4491301 w 8151139"/>
              <a:gd name="connsiteY15" fmla="*/ 2535118 h 3488088"/>
              <a:gd name="connsiteX16" fmla="*/ 1415702 w 8151139"/>
              <a:gd name="connsiteY16" fmla="*/ 2588837 h 3488088"/>
              <a:gd name="connsiteX17" fmla="*/ 598974 w 8151139"/>
              <a:gd name="connsiteY17" fmla="*/ 3437842 h 3488088"/>
              <a:gd name="connsiteX18" fmla="*/ 380617 w 8151139"/>
              <a:gd name="connsiteY18" fmla="*/ 3483154 h 3488088"/>
              <a:gd name="connsiteX19" fmla="*/ 68647 w 8151139"/>
              <a:gd name="connsiteY19" fmla="*/ 3388093 h 3488088"/>
              <a:gd name="connsiteX0" fmla="*/ 74731 w 8157223"/>
              <a:gd name="connsiteY0" fmla="*/ 3388093 h 3488088"/>
              <a:gd name="connsiteX1" fmla="*/ 24008 w 8157223"/>
              <a:gd name="connsiteY1" fmla="*/ 3288027 h 3488088"/>
              <a:gd name="connsiteX2" fmla="*/ 78882 w 8157223"/>
              <a:gd name="connsiteY2" fmla="*/ 3118861 h 3488088"/>
              <a:gd name="connsiteX3" fmla="*/ 181866 w 8157223"/>
              <a:gd name="connsiteY3" fmla="*/ 3070229 h 3488088"/>
              <a:gd name="connsiteX4" fmla="*/ 413396 w 8157223"/>
              <a:gd name="connsiteY4" fmla="*/ 3120066 h 3488088"/>
              <a:gd name="connsiteX5" fmla="*/ 585408 w 8157223"/>
              <a:gd name="connsiteY5" fmla="*/ 2978739 h 3488088"/>
              <a:gd name="connsiteX6" fmla="*/ 916421 w 8157223"/>
              <a:gd name="connsiteY6" fmla="*/ 2445641 h 3488088"/>
              <a:gd name="connsiteX7" fmla="*/ 1191787 w 8157223"/>
              <a:gd name="connsiteY7" fmla="*/ 2126855 h 3488088"/>
              <a:gd name="connsiteX8" fmla="*/ 4513332 w 8157223"/>
              <a:gd name="connsiteY8" fmla="*/ 2099641 h 3488088"/>
              <a:gd name="connsiteX9" fmla="*/ 4971141 w 8157223"/>
              <a:gd name="connsiteY9" fmla="*/ 1943131 h 3488088"/>
              <a:gd name="connsiteX10" fmla="*/ 7933947 w 8157223"/>
              <a:gd name="connsiteY10" fmla="*/ 25913 h 3488088"/>
              <a:gd name="connsiteX11" fmla="*/ 8036640 w 8157223"/>
              <a:gd name="connsiteY11" fmla="*/ 46640 h 3488088"/>
              <a:gd name="connsiteX12" fmla="*/ 8141222 w 8157223"/>
              <a:gd name="connsiteY12" fmla="*/ 207467 h 3488088"/>
              <a:gd name="connsiteX13" fmla="*/ 8109155 w 8157223"/>
              <a:gd name="connsiteY13" fmla="*/ 304107 h 3488088"/>
              <a:gd name="connsiteX14" fmla="*/ 5129312 w 8157223"/>
              <a:gd name="connsiteY14" fmla="*/ 2233843 h 3488088"/>
              <a:gd name="connsiteX15" fmla="*/ 4497385 w 8157223"/>
              <a:gd name="connsiteY15" fmla="*/ 2535118 h 3488088"/>
              <a:gd name="connsiteX16" fmla="*/ 1421786 w 8157223"/>
              <a:gd name="connsiteY16" fmla="*/ 2588837 h 3488088"/>
              <a:gd name="connsiteX17" fmla="*/ 605058 w 8157223"/>
              <a:gd name="connsiteY17" fmla="*/ 3437842 h 3488088"/>
              <a:gd name="connsiteX18" fmla="*/ 386701 w 8157223"/>
              <a:gd name="connsiteY18" fmla="*/ 3483154 h 3488088"/>
              <a:gd name="connsiteX19" fmla="*/ 74731 w 8157223"/>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 name="connsiteX0" fmla="*/ 57298 w 8139790"/>
              <a:gd name="connsiteY0" fmla="*/ 3388093 h 3488088"/>
              <a:gd name="connsiteX1" fmla="*/ 6575 w 8139790"/>
              <a:gd name="connsiteY1" fmla="*/ 3288027 h 3488088"/>
              <a:gd name="connsiteX2" fmla="*/ 61449 w 8139790"/>
              <a:gd name="connsiteY2" fmla="*/ 3118861 h 3488088"/>
              <a:gd name="connsiteX3" fmla="*/ 164433 w 8139790"/>
              <a:gd name="connsiteY3" fmla="*/ 3070229 h 3488088"/>
              <a:gd name="connsiteX4" fmla="*/ 395963 w 8139790"/>
              <a:gd name="connsiteY4" fmla="*/ 3120066 h 3488088"/>
              <a:gd name="connsiteX5" fmla="*/ 567975 w 8139790"/>
              <a:gd name="connsiteY5" fmla="*/ 2978739 h 3488088"/>
              <a:gd name="connsiteX6" fmla="*/ 898988 w 8139790"/>
              <a:gd name="connsiteY6" fmla="*/ 2445641 h 3488088"/>
              <a:gd name="connsiteX7" fmla="*/ 1174354 w 8139790"/>
              <a:gd name="connsiteY7" fmla="*/ 2126855 h 3488088"/>
              <a:gd name="connsiteX8" fmla="*/ 4495899 w 8139790"/>
              <a:gd name="connsiteY8" fmla="*/ 2099641 h 3488088"/>
              <a:gd name="connsiteX9" fmla="*/ 4953708 w 8139790"/>
              <a:gd name="connsiteY9" fmla="*/ 1943131 h 3488088"/>
              <a:gd name="connsiteX10" fmla="*/ 7916514 w 8139790"/>
              <a:gd name="connsiteY10" fmla="*/ 25913 h 3488088"/>
              <a:gd name="connsiteX11" fmla="*/ 8019207 w 8139790"/>
              <a:gd name="connsiteY11" fmla="*/ 46640 h 3488088"/>
              <a:gd name="connsiteX12" fmla="*/ 8123789 w 8139790"/>
              <a:gd name="connsiteY12" fmla="*/ 207467 h 3488088"/>
              <a:gd name="connsiteX13" fmla="*/ 8091722 w 8139790"/>
              <a:gd name="connsiteY13" fmla="*/ 304107 h 3488088"/>
              <a:gd name="connsiteX14" fmla="*/ 5111879 w 8139790"/>
              <a:gd name="connsiteY14" fmla="*/ 2233843 h 3488088"/>
              <a:gd name="connsiteX15" fmla="*/ 4479952 w 8139790"/>
              <a:gd name="connsiteY15" fmla="*/ 2535118 h 3488088"/>
              <a:gd name="connsiteX16" fmla="*/ 1404353 w 8139790"/>
              <a:gd name="connsiteY16" fmla="*/ 2588837 h 3488088"/>
              <a:gd name="connsiteX17" fmla="*/ 587625 w 8139790"/>
              <a:gd name="connsiteY17" fmla="*/ 3437842 h 3488088"/>
              <a:gd name="connsiteX18" fmla="*/ 369268 w 8139790"/>
              <a:gd name="connsiteY18" fmla="*/ 3483154 h 3488088"/>
              <a:gd name="connsiteX19" fmla="*/ 57298 w 8139790"/>
              <a:gd name="connsiteY19" fmla="*/ 3388093 h 348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39790" h="3488088">
                <a:moveTo>
                  <a:pt x="57298" y="3388093"/>
                </a:moveTo>
                <a:cubicBezTo>
                  <a:pt x="13204" y="3379850"/>
                  <a:pt x="-12985" y="3340840"/>
                  <a:pt x="6575" y="3288027"/>
                </a:cubicBezTo>
                <a:lnTo>
                  <a:pt x="61449" y="3118861"/>
                </a:lnTo>
                <a:cubicBezTo>
                  <a:pt x="95000" y="3043125"/>
                  <a:pt x="123858" y="3082235"/>
                  <a:pt x="164433" y="3070229"/>
                </a:cubicBezTo>
                <a:cubicBezTo>
                  <a:pt x="241610" y="3086841"/>
                  <a:pt x="322436" y="3127697"/>
                  <a:pt x="395963" y="3120066"/>
                </a:cubicBezTo>
                <a:cubicBezTo>
                  <a:pt x="490901" y="3071038"/>
                  <a:pt x="524585" y="3036144"/>
                  <a:pt x="567975" y="2978739"/>
                </a:cubicBezTo>
                <a:lnTo>
                  <a:pt x="898988" y="2445641"/>
                </a:lnTo>
                <a:cubicBezTo>
                  <a:pt x="974169" y="2271010"/>
                  <a:pt x="1051054" y="2227336"/>
                  <a:pt x="1174354" y="2126855"/>
                </a:cubicBezTo>
                <a:cubicBezTo>
                  <a:pt x="2087753" y="1647827"/>
                  <a:pt x="3384454" y="2220220"/>
                  <a:pt x="4495899" y="2099641"/>
                </a:cubicBezTo>
                <a:cubicBezTo>
                  <a:pt x="4781100" y="2098612"/>
                  <a:pt x="4729895" y="2086247"/>
                  <a:pt x="4953708" y="1943131"/>
                </a:cubicBezTo>
                <a:lnTo>
                  <a:pt x="7916514" y="25913"/>
                </a:lnTo>
                <a:cubicBezTo>
                  <a:pt x="7959329" y="3278"/>
                  <a:pt x="7966638" y="-27221"/>
                  <a:pt x="8019207" y="46640"/>
                </a:cubicBezTo>
                <a:lnTo>
                  <a:pt x="8123789" y="207467"/>
                </a:lnTo>
                <a:cubicBezTo>
                  <a:pt x="8138878" y="256096"/>
                  <a:pt x="8161809" y="254444"/>
                  <a:pt x="8091722" y="304107"/>
                </a:cubicBezTo>
                <a:lnTo>
                  <a:pt x="5111879" y="2233843"/>
                </a:lnTo>
                <a:cubicBezTo>
                  <a:pt x="4945148" y="2353541"/>
                  <a:pt x="4675041" y="2471731"/>
                  <a:pt x="4479952" y="2535118"/>
                </a:cubicBezTo>
                <a:cubicBezTo>
                  <a:pt x="3467375" y="2717656"/>
                  <a:pt x="2026334" y="2184199"/>
                  <a:pt x="1404353" y="2588837"/>
                </a:cubicBezTo>
                <a:cubicBezTo>
                  <a:pt x="1132110" y="2871839"/>
                  <a:pt x="897902" y="3149581"/>
                  <a:pt x="587625" y="3437842"/>
                </a:cubicBezTo>
                <a:cubicBezTo>
                  <a:pt x="539151" y="3464837"/>
                  <a:pt x="517324" y="3501473"/>
                  <a:pt x="369268" y="3483154"/>
                </a:cubicBezTo>
                <a:lnTo>
                  <a:pt x="57298" y="3388093"/>
                </a:lnTo>
                <a:close/>
              </a:path>
            </a:pathLst>
          </a:cu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aseline="-25000"/>
          </a:p>
        </p:txBody>
      </p:sp>
      <p:sp>
        <p:nvSpPr>
          <p:cNvPr id="3" name="Rectangle 2">
            <a:extLst>
              <a:ext uri="{FF2B5EF4-FFF2-40B4-BE49-F238E27FC236}">
                <a16:creationId xmlns:a16="http://schemas.microsoft.com/office/drawing/2014/main" id="{A63EA673-24AA-43BC-8FD2-BFEA73B32565}"/>
              </a:ext>
            </a:extLst>
          </p:cNvPr>
          <p:cNvSpPr/>
          <p:nvPr/>
        </p:nvSpPr>
        <p:spPr>
          <a:xfrm rot="19328938">
            <a:off x="2155372" y="2148691"/>
            <a:ext cx="543297" cy="151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Agate St</a:t>
            </a:r>
          </a:p>
        </p:txBody>
      </p:sp>
      <p:sp>
        <p:nvSpPr>
          <p:cNvPr id="4" name="Rectangle 3">
            <a:extLst>
              <a:ext uri="{FF2B5EF4-FFF2-40B4-BE49-F238E27FC236}">
                <a16:creationId xmlns:a16="http://schemas.microsoft.com/office/drawing/2014/main" id="{313B3F0A-CFB2-4E3F-A635-CD84B8C03CA3}"/>
              </a:ext>
            </a:extLst>
          </p:cNvPr>
          <p:cNvSpPr/>
          <p:nvPr/>
        </p:nvSpPr>
        <p:spPr>
          <a:xfrm rot="5062221">
            <a:off x="3067735" y="2855127"/>
            <a:ext cx="622495" cy="159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Roboto" panose="02000000000000000000" pitchFamily="2" charset="0"/>
                <a:ea typeface="Roboto" panose="02000000000000000000" pitchFamily="2" charset="0"/>
              </a:rPr>
              <a:t>Spring Bl</a:t>
            </a:r>
          </a:p>
        </p:txBody>
      </p:sp>
      <p:sp>
        <p:nvSpPr>
          <p:cNvPr id="6" name="Rectangle 5">
            <a:extLst>
              <a:ext uri="{FF2B5EF4-FFF2-40B4-BE49-F238E27FC236}">
                <a16:creationId xmlns:a16="http://schemas.microsoft.com/office/drawing/2014/main" id="{736CFC6F-44F4-414F-8DC1-84939D0C84FE}"/>
              </a:ext>
            </a:extLst>
          </p:cNvPr>
          <p:cNvSpPr/>
          <p:nvPr/>
        </p:nvSpPr>
        <p:spPr>
          <a:xfrm rot="5400000">
            <a:off x="7560552" y="4547792"/>
            <a:ext cx="695571" cy="2585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Eldon Schafer Rd</a:t>
            </a:r>
          </a:p>
        </p:txBody>
      </p:sp>
      <p:sp>
        <p:nvSpPr>
          <p:cNvPr id="7" name="Rectangle 6">
            <a:extLst>
              <a:ext uri="{FF2B5EF4-FFF2-40B4-BE49-F238E27FC236}">
                <a16:creationId xmlns:a16="http://schemas.microsoft.com/office/drawing/2014/main" id="{2F7DBF86-AC11-43C0-B44F-B5928CAE5219}"/>
              </a:ext>
            </a:extLst>
          </p:cNvPr>
          <p:cNvSpPr/>
          <p:nvPr/>
        </p:nvSpPr>
        <p:spPr>
          <a:xfrm rot="4424174">
            <a:off x="8014652" y="3868114"/>
            <a:ext cx="699990" cy="159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err="1">
                <a:solidFill>
                  <a:schemeClr val="tx1"/>
                </a:solidFill>
                <a:latin typeface="Roboto" panose="02000000000000000000" pitchFamily="2" charset="0"/>
                <a:ea typeface="Roboto" panose="02000000000000000000" pitchFamily="2" charset="0"/>
              </a:rPr>
              <a:t>McVay</a:t>
            </a:r>
            <a:r>
              <a:rPr lang="en-US" sz="825" dirty="0">
                <a:solidFill>
                  <a:schemeClr val="tx1"/>
                </a:solidFill>
                <a:latin typeface="Roboto" panose="02000000000000000000" pitchFamily="2" charset="0"/>
                <a:ea typeface="Roboto" panose="02000000000000000000" pitchFamily="2" charset="0"/>
              </a:rPr>
              <a:t> Hwy</a:t>
            </a:r>
          </a:p>
        </p:txBody>
      </p:sp>
      <p:sp>
        <p:nvSpPr>
          <p:cNvPr id="8" name="Rectangle 7">
            <a:extLst>
              <a:ext uri="{FF2B5EF4-FFF2-40B4-BE49-F238E27FC236}">
                <a16:creationId xmlns:a16="http://schemas.microsoft.com/office/drawing/2014/main" id="{A4B5A515-C5CF-4775-9DD6-0AA8E81698FE}"/>
              </a:ext>
            </a:extLst>
          </p:cNvPr>
          <p:cNvSpPr/>
          <p:nvPr/>
        </p:nvSpPr>
        <p:spPr>
          <a:xfrm rot="4284809">
            <a:off x="8481937" y="4950349"/>
            <a:ext cx="699990" cy="159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I-5</a:t>
            </a:r>
          </a:p>
        </p:txBody>
      </p:sp>
      <p:sp>
        <p:nvSpPr>
          <p:cNvPr id="9" name="Rectangle 8">
            <a:extLst>
              <a:ext uri="{FF2B5EF4-FFF2-40B4-BE49-F238E27FC236}">
                <a16:creationId xmlns:a16="http://schemas.microsoft.com/office/drawing/2014/main" id="{FCC556FC-D9B6-4638-B646-7C08768ECADE}"/>
              </a:ext>
            </a:extLst>
          </p:cNvPr>
          <p:cNvSpPr/>
          <p:nvPr/>
        </p:nvSpPr>
        <p:spPr>
          <a:xfrm rot="16200000">
            <a:off x="-16205" y="1683664"/>
            <a:ext cx="637178" cy="151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latin typeface="Roboto" panose="02000000000000000000" pitchFamily="2" charset="0"/>
                <a:ea typeface="Roboto" panose="02000000000000000000" pitchFamily="2" charset="0"/>
              </a:rPr>
              <a:t>Hillyard St</a:t>
            </a:r>
          </a:p>
        </p:txBody>
      </p:sp>
      <p:sp>
        <p:nvSpPr>
          <p:cNvPr id="11" name="Rectangle 10">
            <a:extLst>
              <a:ext uri="{FF2B5EF4-FFF2-40B4-BE49-F238E27FC236}">
                <a16:creationId xmlns:a16="http://schemas.microsoft.com/office/drawing/2014/main" id="{7F8F2660-7AC0-4BBD-8B79-2DD5B39D5CDE}"/>
              </a:ext>
            </a:extLst>
          </p:cNvPr>
          <p:cNvSpPr/>
          <p:nvPr/>
        </p:nvSpPr>
        <p:spPr>
          <a:xfrm rot="5400000">
            <a:off x="5767599" y="4453055"/>
            <a:ext cx="790305" cy="1573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err="1">
                <a:solidFill>
                  <a:schemeClr val="tx1"/>
                </a:solidFill>
                <a:latin typeface="Roboto" panose="02000000000000000000" pitchFamily="2" charset="0"/>
                <a:ea typeface="Roboto" panose="02000000000000000000" pitchFamily="2" charset="0"/>
              </a:rPr>
              <a:t>Gonyea</a:t>
            </a:r>
            <a:r>
              <a:rPr lang="en-US" sz="825">
                <a:solidFill>
                  <a:schemeClr val="tx1"/>
                </a:solidFill>
                <a:latin typeface="Roboto" panose="02000000000000000000" pitchFamily="2" charset="0"/>
                <a:ea typeface="Roboto" panose="02000000000000000000" pitchFamily="2" charset="0"/>
              </a:rPr>
              <a:t> Rd</a:t>
            </a:r>
          </a:p>
        </p:txBody>
      </p:sp>
      <p:sp>
        <p:nvSpPr>
          <p:cNvPr id="12" name="Rectangle 11">
            <a:extLst>
              <a:ext uri="{FF2B5EF4-FFF2-40B4-BE49-F238E27FC236}">
                <a16:creationId xmlns:a16="http://schemas.microsoft.com/office/drawing/2014/main" id="{647A0ECB-C8E3-4714-B979-2F1242D4CC79}"/>
              </a:ext>
            </a:extLst>
          </p:cNvPr>
          <p:cNvSpPr/>
          <p:nvPr/>
        </p:nvSpPr>
        <p:spPr>
          <a:xfrm rot="1873603">
            <a:off x="4286345" y="3864678"/>
            <a:ext cx="848354" cy="31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Roboto" panose="02000000000000000000" pitchFamily="2" charset="0"/>
                <a:ea typeface="Roboto" panose="02000000000000000000" pitchFamily="2" charset="0"/>
              </a:rPr>
              <a:t>Forest Blvd</a:t>
            </a:r>
            <a:br>
              <a:rPr lang="en-US" sz="825" dirty="0">
                <a:solidFill>
                  <a:schemeClr val="tx1"/>
                </a:solidFill>
                <a:latin typeface="Roboto" panose="02000000000000000000" pitchFamily="2" charset="0"/>
                <a:ea typeface="Roboto" panose="02000000000000000000" pitchFamily="2" charset="0"/>
              </a:rPr>
            </a:br>
            <a:r>
              <a:rPr lang="en-US" sz="825" dirty="0">
                <a:solidFill>
                  <a:schemeClr val="tx1"/>
                </a:solidFill>
                <a:latin typeface="Roboto" panose="02000000000000000000" pitchFamily="2" charset="0"/>
                <a:ea typeface="Roboto" panose="02000000000000000000" pitchFamily="2" charset="0"/>
              </a:rPr>
              <a:t>(Frontage Rd)</a:t>
            </a:r>
          </a:p>
        </p:txBody>
      </p:sp>
      <p:sp>
        <p:nvSpPr>
          <p:cNvPr id="13" name="Rectangle 12">
            <a:extLst>
              <a:ext uri="{FF2B5EF4-FFF2-40B4-BE49-F238E27FC236}">
                <a16:creationId xmlns:a16="http://schemas.microsoft.com/office/drawing/2014/main" id="{43100EAB-4A3B-429E-905B-F51E9B555736}"/>
              </a:ext>
            </a:extLst>
          </p:cNvPr>
          <p:cNvSpPr/>
          <p:nvPr/>
        </p:nvSpPr>
        <p:spPr>
          <a:xfrm>
            <a:off x="6838355" y="5120016"/>
            <a:ext cx="674349" cy="300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latin typeface="Roboto" panose="02000000000000000000" pitchFamily="2" charset="0"/>
                <a:ea typeface="Roboto" panose="02000000000000000000" pitchFamily="2" charset="0"/>
              </a:rPr>
              <a:t>LANE CC</a:t>
            </a:r>
          </a:p>
        </p:txBody>
      </p:sp>
      <p:sp>
        <p:nvSpPr>
          <p:cNvPr id="23" name="TextBox 22"/>
          <p:cNvSpPr txBox="1"/>
          <p:nvPr/>
        </p:nvSpPr>
        <p:spPr>
          <a:xfrm>
            <a:off x="2687971" y="3907990"/>
            <a:ext cx="184731" cy="369332"/>
          </a:xfrm>
          <a:prstGeom prst="rect">
            <a:avLst/>
          </a:prstGeom>
          <a:noFill/>
        </p:spPr>
        <p:txBody>
          <a:bodyPr wrap="none" rtlCol="0">
            <a:spAutoFit/>
          </a:bodyPr>
          <a:lstStyle/>
          <a:p>
            <a:endParaRPr lang="en-US" dirty="0"/>
          </a:p>
        </p:txBody>
      </p:sp>
      <p:sp>
        <p:nvSpPr>
          <p:cNvPr id="24" name="Rectangle 23"/>
          <p:cNvSpPr/>
          <p:nvPr/>
        </p:nvSpPr>
        <p:spPr>
          <a:xfrm>
            <a:off x="7972" y="-10389"/>
            <a:ext cx="9143999" cy="714461"/>
          </a:xfrm>
          <a:prstGeom prst="rect">
            <a:avLst/>
          </a:prstGeom>
          <a:solidFill>
            <a:schemeClr val="bg1">
              <a:lumMod val="95000"/>
              <a:alpha val="60000"/>
            </a:schemeClr>
          </a:solidFill>
        </p:spPr>
        <p:txBody>
          <a:bodyPr wrap="square">
            <a:spAutoFit/>
          </a:bodyPr>
          <a:lstStyle/>
          <a:p>
            <a:r>
              <a:rPr lang="en-US" sz="4000" b="1" dirty="0">
                <a:latin typeface="+mj-lt"/>
                <a:ea typeface="+mj-ea"/>
                <a:cs typeface="+mj-cs"/>
              </a:rPr>
              <a:t>Interim Design: </a:t>
            </a:r>
            <a:r>
              <a:rPr lang="en-US" sz="4000" b="1" dirty="0">
                <a:solidFill>
                  <a:srgbClr val="FF0000"/>
                </a:solidFill>
                <a:latin typeface="+mj-lt"/>
                <a:ea typeface="+mj-ea"/>
                <a:cs typeface="+mj-cs"/>
              </a:rPr>
              <a:t>Revised</a:t>
            </a:r>
          </a:p>
        </p:txBody>
      </p:sp>
      <p:sp>
        <p:nvSpPr>
          <p:cNvPr id="25" name="TextBox 24"/>
          <p:cNvSpPr txBox="1"/>
          <p:nvPr/>
        </p:nvSpPr>
        <p:spPr>
          <a:xfrm>
            <a:off x="90174" y="5121501"/>
            <a:ext cx="8979594" cy="1631216"/>
          </a:xfrm>
          <a:prstGeom prst="rect">
            <a:avLst/>
          </a:prstGeom>
          <a:solidFill>
            <a:schemeClr val="bg1"/>
          </a:solidFill>
        </p:spPr>
        <p:txBody>
          <a:bodyPr wrap="square" rtlCol="0">
            <a:spAutoFit/>
          </a:bodyPr>
          <a:lstStyle/>
          <a:p>
            <a:r>
              <a:rPr lang="en-US" sz="1600" b="1" dirty="0"/>
              <a:t>Original: </a:t>
            </a:r>
            <a:r>
              <a:rPr lang="en-US" sz="1600" dirty="0"/>
              <a:t>Shared-use path on south side of 30</a:t>
            </a:r>
            <a:r>
              <a:rPr lang="en-US" sz="1600" baseline="30000" dirty="0"/>
              <a:t>th</a:t>
            </a:r>
            <a:r>
              <a:rPr lang="en-US" sz="1600" dirty="0"/>
              <a:t> between Agate and Forest; use Forest to </a:t>
            </a:r>
            <a:r>
              <a:rPr lang="en-US" sz="1600" dirty="0" err="1"/>
              <a:t>Gonyea</a:t>
            </a:r>
            <a:r>
              <a:rPr lang="en-US" sz="1600" dirty="0"/>
              <a:t>; reduce downhill vehicle traffic to one lane.</a:t>
            </a:r>
          </a:p>
          <a:p>
            <a:r>
              <a:rPr lang="en-US" sz="1600" b="1" dirty="0">
                <a:solidFill>
                  <a:srgbClr val="FF0000"/>
                </a:solidFill>
              </a:rPr>
              <a:t>Revised</a:t>
            </a:r>
            <a:r>
              <a:rPr lang="en-US" sz="1600" dirty="0">
                <a:solidFill>
                  <a:srgbClr val="FF0000"/>
                </a:solidFill>
              </a:rPr>
              <a:t>: Add shared-use path between </a:t>
            </a:r>
            <a:r>
              <a:rPr lang="en-US" sz="1600" dirty="0" err="1">
                <a:solidFill>
                  <a:srgbClr val="FF0000"/>
                </a:solidFill>
              </a:rPr>
              <a:t>Gonyea</a:t>
            </a:r>
            <a:r>
              <a:rPr lang="en-US" sz="1600" dirty="0">
                <a:solidFill>
                  <a:srgbClr val="FF0000"/>
                </a:solidFill>
              </a:rPr>
              <a:t> and Eldon Shafer; keep all four vehicle lanes; add center turn lanes at Forest/30</a:t>
            </a:r>
            <a:r>
              <a:rPr lang="en-US" sz="1600" baseline="30000" dirty="0">
                <a:solidFill>
                  <a:srgbClr val="FF0000"/>
                </a:solidFill>
              </a:rPr>
              <a:t>th</a:t>
            </a:r>
            <a:r>
              <a:rPr lang="en-US" sz="1600" dirty="0">
                <a:solidFill>
                  <a:srgbClr val="FF0000"/>
                </a:solidFill>
              </a:rPr>
              <a:t> and Bloomberg/30</a:t>
            </a:r>
            <a:r>
              <a:rPr lang="en-US" sz="1600" baseline="30000" dirty="0">
                <a:solidFill>
                  <a:srgbClr val="FF0000"/>
                </a:solidFill>
              </a:rPr>
              <a:t>th</a:t>
            </a:r>
            <a:r>
              <a:rPr lang="en-US" sz="1600" dirty="0">
                <a:solidFill>
                  <a:srgbClr val="FF0000"/>
                </a:solidFill>
              </a:rPr>
              <a:t>; add roundabout at Eldon Schafer/30</a:t>
            </a:r>
            <a:r>
              <a:rPr lang="en-US" sz="1600" baseline="30000" dirty="0">
                <a:solidFill>
                  <a:srgbClr val="FF0000"/>
                </a:solidFill>
              </a:rPr>
              <a:t>th</a:t>
            </a:r>
            <a:r>
              <a:rPr lang="en-US" sz="1600" dirty="0">
                <a:solidFill>
                  <a:srgbClr val="FF0000"/>
                </a:solidFill>
              </a:rPr>
              <a:t>. </a:t>
            </a:r>
          </a:p>
          <a:p>
            <a:r>
              <a:rPr lang="en-US" sz="1600" b="1" dirty="0">
                <a:solidFill>
                  <a:schemeClr val="accent1"/>
                </a:solidFill>
              </a:rPr>
              <a:t>Recommend: </a:t>
            </a:r>
            <a:r>
              <a:rPr lang="en-US" sz="1600" dirty="0">
                <a:solidFill>
                  <a:schemeClr val="accent1"/>
                </a:solidFill>
              </a:rPr>
              <a:t>Eugene consider roundabout at Agate; ODOT consider warning lights on 30</a:t>
            </a:r>
            <a:r>
              <a:rPr lang="en-US" sz="1600" baseline="30000" dirty="0">
                <a:solidFill>
                  <a:schemeClr val="accent1"/>
                </a:solidFill>
              </a:rPr>
              <a:t>th</a:t>
            </a:r>
            <a:r>
              <a:rPr lang="en-US" sz="1600" dirty="0">
                <a:solidFill>
                  <a:schemeClr val="accent1"/>
                </a:solidFill>
              </a:rPr>
              <a:t>/1-5 bridge until replaced/widened; future study for off-road connections through LCC/Parks. </a:t>
            </a:r>
          </a:p>
        </p:txBody>
      </p:sp>
      <p:sp>
        <p:nvSpPr>
          <p:cNvPr id="10" name="Freeform 9"/>
          <p:cNvSpPr/>
          <p:nvPr/>
        </p:nvSpPr>
        <p:spPr>
          <a:xfrm>
            <a:off x="6375400" y="4051300"/>
            <a:ext cx="1498600" cy="127000"/>
          </a:xfrm>
          <a:custGeom>
            <a:avLst/>
            <a:gdLst>
              <a:gd name="connsiteX0" fmla="*/ 0 w 1498600"/>
              <a:gd name="connsiteY0" fmla="*/ 0 h 127000"/>
              <a:gd name="connsiteX1" fmla="*/ 1498600 w 1498600"/>
              <a:gd name="connsiteY1" fmla="*/ 127000 h 127000"/>
            </a:gdLst>
            <a:ahLst/>
            <a:cxnLst>
              <a:cxn ang="0">
                <a:pos x="connsiteX0" y="connsiteY0"/>
              </a:cxn>
              <a:cxn ang="0">
                <a:pos x="connsiteX1" y="connsiteY1"/>
              </a:cxn>
            </a:cxnLst>
            <a:rect l="l" t="t" r="r" b="b"/>
            <a:pathLst>
              <a:path w="1498600" h="127000">
                <a:moveTo>
                  <a:pt x="0" y="0"/>
                </a:moveTo>
                <a:lnTo>
                  <a:pt x="1498600" y="127000"/>
                </a:lnTo>
              </a:path>
            </a:pathLst>
          </a:custGeom>
          <a:noFill/>
          <a:ln w="603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258458" y="2357610"/>
            <a:ext cx="3018622" cy="1564395"/>
          </a:xfrm>
          <a:custGeom>
            <a:avLst/>
            <a:gdLst>
              <a:gd name="connsiteX0" fmla="*/ 0 w 3018622"/>
              <a:gd name="connsiteY0" fmla="*/ 121185 h 1564395"/>
              <a:gd name="connsiteX1" fmla="*/ 253388 w 3018622"/>
              <a:gd name="connsiteY1" fmla="*/ 264404 h 1564395"/>
              <a:gd name="connsiteX2" fmla="*/ 649995 w 3018622"/>
              <a:gd name="connsiteY2" fmla="*/ 198303 h 1564395"/>
              <a:gd name="connsiteX3" fmla="*/ 969484 w 3018622"/>
              <a:gd name="connsiteY3" fmla="*/ 66101 h 1564395"/>
              <a:gd name="connsiteX4" fmla="*/ 1112703 w 3018622"/>
              <a:gd name="connsiteY4" fmla="*/ 0 h 1564395"/>
              <a:gd name="connsiteX5" fmla="*/ 1344058 w 3018622"/>
              <a:gd name="connsiteY5" fmla="*/ 99151 h 1564395"/>
              <a:gd name="connsiteX6" fmla="*/ 1685581 w 3018622"/>
              <a:gd name="connsiteY6" fmla="*/ 330506 h 1564395"/>
              <a:gd name="connsiteX7" fmla="*/ 1861850 w 3018622"/>
              <a:gd name="connsiteY7" fmla="*/ 749147 h 1564395"/>
              <a:gd name="connsiteX8" fmla="*/ 2236424 w 3018622"/>
              <a:gd name="connsiteY8" fmla="*/ 1079653 h 1564395"/>
              <a:gd name="connsiteX9" fmla="*/ 2599981 w 3018622"/>
              <a:gd name="connsiteY9" fmla="*/ 1388125 h 1564395"/>
              <a:gd name="connsiteX10" fmla="*/ 3018622 w 3018622"/>
              <a:gd name="connsiteY10" fmla="*/ 1564395 h 1564395"/>
              <a:gd name="connsiteX11" fmla="*/ 3018622 w 3018622"/>
              <a:gd name="connsiteY11" fmla="*/ 1542361 h 156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8622" h="1564395">
                <a:moveTo>
                  <a:pt x="0" y="121185"/>
                </a:moveTo>
                <a:lnTo>
                  <a:pt x="253388" y="264404"/>
                </a:lnTo>
                <a:lnTo>
                  <a:pt x="649995" y="198303"/>
                </a:lnTo>
                <a:lnTo>
                  <a:pt x="969484" y="66101"/>
                </a:lnTo>
                <a:lnTo>
                  <a:pt x="1112703" y="0"/>
                </a:lnTo>
                <a:lnTo>
                  <a:pt x="1344058" y="99151"/>
                </a:lnTo>
                <a:lnTo>
                  <a:pt x="1685581" y="330506"/>
                </a:lnTo>
                <a:lnTo>
                  <a:pt x="1861850" y="749147"/>
                </a:lnTo>
                <a:lnTo>
                  <a:pt x="2236424" y="1079653"/>
                </a:lnTo>
                <a:lnTo>
                  <a:pt x="2599981" y="1388125"/>
                </a:lnTo>
                <a:lnTo>
                  <a:pt x="3018622" y="1564395"/>
                </a:lnTo>
                <a:lnTo>
                  <a:pt x="3018622" y="1542361"/>
                </a:ln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295900" y="3937000"/>
            <a:ext cx="711200" cy="88900"/>
          </a:xfrm>
          <a:custGeom>
            <a:avLst/>
            <a:gdLst>
              <a:gd name="connsiteX0" fmla="*/ 0 w 711200"/>
              <a:gd name="connsiteY0" fmla="*/ 0 h 88900"/>
              <a:gd name="connsiteX1" fmla="*/ 711200 w 711200"/>
              <a:gd name="connsiteY1" fmla="*/ 88900 h 88900"/>
            </a:gdLst>
            <a:ahLst/>
            <a:cxnLst>
              <a:cxn ang="0">
                <a:pos x="connsiteX0" y="connsiteY0"/>
              </a:cxn>
              <a:cxn ang="0">
                <a:pos x="connsiteX1" y="connsiteY1"/>
              </a:cxn>
            </a:cxnLst>
            <a:rect l="l" t="t" r="r" b="b"/>
            <a:pathLst>
              <a:path w="711200" h="88900">
                <a:moveTo>
                  <a:pt x="0" y="0"/>
                </a:moveTo>
                <a:lnTo>
                  <a:pt x="711200" y="88900"/>
                </a:lnTo>
              </a:path>
            </a:pathLst>
          </a:cu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9053" y="4035093"/>
            <a:ext cx="258570" cy="240899"/>
          </a:xfrm>
          <a:prstGeom prst="ellipse">
            <a:avLst/>
          </a:prstGeom>
          <a:solidFill>
            <a:srgbClr val="FF000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4056297" y="2935097"/>
            <a:ext cx="209320" cy="25259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5171166" y="3648473"/>
            <a:ext cx="194908" cy="189614"/>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2166070" y="2267728"/>
            <a:ext cx="297730" cy="2658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7779053" y="3454400"/>
            <a:ext cx="410804" cy="4535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8424204" y="4051300"/>
            <a:ext cx="507395" cy="3033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5984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21DDDB40E4A0419EC1CF5BA4F70771" ma:contentTypeVersion="10" ma:contentTypeDescription="Create a new document." ma:contentTypeScope="" ma:versionID="3dc6849094799ddc90a567b1c60b727f">
  <xsd:schema xmlns:xsd="http://www.w3.org/2001/XMLSchema" xmlns:xs="http://www.w3.org/2001/XMLSchema" xmlns:p="http://schemas.microsoft.com/office/2006/metadata/properties" xmlns:ns3="3088560d-efa0-432d-95b0-8d0240730dd7" targetNamespace="http://schemas.microsoft.com/office/2006/metadata/properties" ma:root="true" ma:fieldsID="fcea7a82abe14626d3d3693992c163d7" ns3:_="">
    <xsd:import namespace="3088560d-efa0-432d-95b0-8d0240730dd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88560d-efa0-432d-95b0-8d0240730d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E8F338-1A5D-4182-B75A-3343E00806DD}">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3088560d-efa0-432d-95b0-8d0240730dd7"/>
    <ds:schemaRef ds:uri="http://www.w3.org/XML/1998/namespace"/>
  </ds:schemaRefs>
</ds:datastoreItem>
</file>

<file path=customXml/itemProps2.xml><?xml version="1.0" encoding="utf-8"?>
<ds:datastoreItem xmlns:ds="http://schemas.openxmlformats.org/officeDocument/2006/customXml" ds:itemID="{96487DFF-D434-46C0-962E-9B6C72D25501}">
  <ds:schemaRefs>
    <ds:schemaRef ds:uri="http://schemas.microsoft.com/sharepoint/v3/contenttype/forms"/>
  </ds:schemaRefs>
</ds:datastoreItem>
</file>

<file path=customXml/itemProps3.xml><?xml version="1.0" encoding="utf-8"?>
<ds:datastoreItem xmlns:ds="http://schemas.openxmlformats.org/officeDocument/2006/customXml" ds:itemID="{AC5717FB-6012-4B3A-8F8E-C2BA1951CE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88560d-efa0-432d-95b0-8d0240730d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33948</TotalTime>
  <Words>1944</Words>
  <Application>Microsoft Office PowerPoint</Application>
  <PresentationFormat>On-screen Show (4:3)</PresentationFormat>
  <Paragraphs>227</Paragraphs>
  <Slides>19</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Courier New</vt:lpstr>
      <vt:lpstr>Roboto</vt:lpstr>
      <vt:lpstr>Office Theme</vt:lpstr>
      <vt:lpstr>Custom Design</vt:lpstr>
      <vt:lpstr>PowerPoint Presentation</vt:lpstr>
      <vt:lpstr>Agenda</vt:lpstr>
      <vt:lpstr>PowerPoint Presentation</vt:lpstr>
      <vt:lpstr>PowerPoint Presentation</vt:lpstr>
      <vt:lpstr>Safety Problem More people have died or been injured while walking and biking 30th than any other road under Lane County’s jurisdiction</vt:lpstr>
      <vt:lpstr>Public Input Summary</vt:lpstr>
      <vt:lpstr>Public Comment Summary</vt:lpstr>
      <vt:lpstr>Public Comment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to Review  During Design Refinement</vt:lpstr>
      <vt:lpstr>Please Visit www.lanecountyor.gov/30thAvenue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Keeaumoku Complete Streets - Kickoff</dc:title>
  <dc:creator>Ryan Masuda</dc:creator>
  <cp:lastModifiedBy>Gwen Shaw</cp:lastModifiedBy>
  <cp:revision>456</cp:revision>
  <cp:lastPrinted>2021-05-24T18:57:24Z</cp:lastPrinted>
  <dcterms:created xsi:type="dcterms:W3CDTF">2020-07-08T22:24:00Z</dcterms:created>
  <dcterms:modified xsi:type="dcterms:W3CDTF">2022-06-28T19:57:51Z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0x0101007221DDDB40E4A0419EC1CF5BA4F70771</vt:lpwstr>
  </property>
</Properties>
</file>